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37"/>
  </p:notesMasterIdLst>
  <p:sldIdLst>
    <p:sldId id="421" r:id="rId2"/>
    <p:sldId id="256" r:id="rId3"/>
    <p:sldId id="274" r:id="rId4"/>
    <p:sldId id="275" r:id="rId5"/>
    <p:sldId id="276" r:id="rId6"/>
    <p:sldId id="277" r:id="rId7"/>
    <p:sldId id="278" r:id="rId8"/>
    <p:sldId id="279" r:id="rId9"/>
    <p:sldId id="290" r:id="rId10"/>
    <p:sldId id="280" r:id="rId11"/>
    <p:sldId id="281" r:id="rId12"/>
    <p:sldId id="282" r:id="rId13"/>
    <p:sldId id="283" r:id="rId14"/>
    <p:sldId id="284" r:id="rId15"/>
    <p:sldId id="289" r:id="rId16"/>
    <p:sldId id="285" r:id="rId17"/>
    <p:sldId id="286" r:id="rId18"/>
    <p:sldId id="287" r:id="rId19"/>
    <p:sldId id="288" r:id="rId20"/>
    <p:sldId id="257" r:id="rId21"/>
    <p:sldId id="258" r:id="rId22"/>
    <p:sldId id="259" r:id="rId23"/>
    <p:sldId id="262" r:id="rId24"/>
    <p:sldId id="267" r:id="rId25"/>
    <p:sldId id="265" r:id="rId26"/>
    <p:sldId id="266" r:id="rId27"/>
    <p:sldId id="263" r:id="rId28"/>
    <p:sldId id="292" r:id="rId29"/>
    <p:sldId id="293" r:id="rId30"/>
    <p:sldId id="268" r:id="rId31"/>
    <p:sldId id="269" r:id="rId32"/>
    <p:sldId id="417" r:id="rId33"/>
    <p:sldId id="418" r:id="rId34"/>
    <p:sldId id="419" r:id="rId35"/>
    <p:sldId id="420" r:id="rId36"/>
    <p:sldId id="382" r:id="rId37"/>
    <p:sldId id="383" r:id="rId38"/>
    <p:sldId id="294" r:id="rId39"/>
    <p:sldId id="295" r:id="rId40"/>
    <p:sldId id="298" r:id="rId41"/>
    <p:sldId id="299" r:id="rId42"/>
    <p:sldId id="297" r:id="rId43"/>
    <p:sldId id="296" r:id="rId44"/>
    <p:sldId id="300" r:id="rId45"/>
    <p:sldId id="310" r:id="rId46"/>
    <p:sldId id="301" r:id="rId47"/>
    <p:sldId id="302" r:id="rId48"/>
    <p:sldId id="303" r:id="rId49"/>
    <p:sldId id="304" r:id="rId50"/>
    <p:sldId id="305" r:id="rId51"/>
    <p:sldId id="306" r:id="rId52"/>
    <p:sldId id="307" r:id="rId53"/>
    <p:sldId id="308" r:id="rId54"/>
    <p:sldId id="309" r:id="rId55"/>
    <p:sldId id="271" r:id="rId56"/>
    <p:sldId id="311" r:id="rId57"/>
    <p:sldId id="313" r:id="rId58"/>
    <p:sldId id="312" r:id="rId59"/>
    <p:sldId id="314" r:id="rId60"/>
    <p:sldId id="315" r:id="rId61"/>
    <p:sldId id="316" r:id="rId62"/>
    <p:sldId id="317" r:id="rId63"/>
    <p:sldId id="318" r:id="rId64"/>
    <p:sldId id="273" r:id="rId65"/>
    <p:sldId id="319" r:id="rId66"/>
    <p:sldId id="320" r:id="rId67"/>
    <p:sldId id="321" r:id="rId68"/>
    <p:sldId id="322" r:id="rId69"/>
    <p:sldId id="323" r:id="rId70"/>
    <p:sldId id="324" r:id="rId71"/>
    <p:sldId id="325" r:id="rId72"/>
    <p:sldId id="331" r:id="rId73"/>
    <p:sldId id="332" r:id="rId74"/>
    <p:sldId id="333" r:id="rId75"/>
    <p:sldId id="341" r:id="rId76"/>
    <p:sldId id="334" r:id="rId77"/>
    <p:sldId id="342" r:id="rId78"/>
    <p:sldId id="366" r:id="rId79"/>
    <p:sldId id="368" r:id="rId80"/>
    <p:sldId id="367" r:id="rId81"/>
    <p:sldId id="369" r:id="rId82"/>
    <p:sldId id="326" r:id="rId83"/>
    <p:sldId id="327" r:id="rId84"/>
    <p:sldId id="328" r:id="rId85"/>
    <p:sldId id="329" r:id="rId86"/>
    <p:sldId id="270" r:id="rId87"/>
    <p:sldId id="370" r:id="rId88"/>
    <p:sldId id="272" r:id="rId89"/>
    <p:sldId id="371" r:id="rId90"/>
    <p:sldId id="372" r:id="rId91"/>
    <p:sldId id="373" r:id="rId92"/>
    <p:sldId id="374" r:id="rId93"/>
    <p:sldId id="375" r:id="rId94"/>
    <p:sldId id="376" r:id="rId95"/>
    <p:sldId id="377" r:id="rId96"/>
    <p:sldId id="378" r:id="rId97"/>
    <p:sldId id="379" r:id="rId98"/>
    <p:sldId id="380" r:id="rId99"/>
    <p:sldId id="381" r:id="rId100"/>
    <p:sldId id="384" r:id="rId101"/>
    <p:sldId id="385" r:id="rId102"/>
    <p:sldId id="386" r:id="rId103"/>
    <p:sldId id="387" r:id="rId104"/>
    <p:sldId id="260" r:id="rId105"/>
    <p:sldId id="261" r:id="rId106"/>
    <p:sldId id="388" r:id="rId107"/>
    <p:sldId id="264"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4" r:id="rId123"/>
    <p:sldId id="405" r:id="rId124"/>
    <p:sldId id="406" r:id="rId125"/>
    <p:sldId id="407" r:id="rId126"/>
    <p:sldId id="408" r:id="rId127"/>
    <p:sldId id="409" r:id="rId128"/>
    <p:sldId id="410" r:id="rId129"/>
    <p:sldId id="411" r:id="rId130"/>
    <p:sldId id="330" r:id="rId131"/>
    <p:sldId id="412" r:id="rId132"/>
    <p:sldId id="413" r:id="rId133"/>
    <p:sldId id="415" r:id="rId134"/>
    <p:sldId id="416" r:id="rId135"/>
    <p:sldId id="414" r:id="rId1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0C7C2-44A0-4CF4-863E-A5970BB5D6DD}" v="459" dt="2020-02-26T23:44:50.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10" autoAdjust="0"/>
  </p:normalViewPr>
  <p:slideViewPr>
    <p:cSldViewPr snapToGrid="0">
      <p:cViewPr varScale="1">
        <p:scale>
          <a:sx n="66" d="100"/>
          <a:sy n="66"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DF12B-E382-42D3-A0F6-D588E0278845}"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AA717628-AA48-42CD-8204-7D942C4FD34A}">
      <dgm:prSet custT="1"/>
      <dgm:spPr/>
      <dgm:t>
        <a:bodyPr/>
        <a:lstStyle/>
        <a:p>
          <a:pPr>
            <a:lnSpc>
              <a:spcPct val="100000"/>
            </a:lnSpc>
            <a:defRPr b="1"/>
          </a:pPr>
          <a:r>
            <a:rPr lang="en-US" sz="1800" dirty="0"/>
            <a:t>Monitor trends of disease transmission (human to human and zoonotic )</a:t>
          </a:r>
        </a:p>
      </dgm:t>
    </dgm:pt>
    <dgm:pt modelId="{0D8B5BC2-5989-428B-94F0-47641EEFCED6}" type="parTrans" cxnId="{122EEABB-28D3-4E9A-B173-E5B5F56EE196}">
      <dgm:prSet/>
      <dgm:spPr/>
      <dgm:t>
        <a:bodyPr/>
        <a:lstStyle/>
        <a:p>
          <a:endParaRPr lang="en-US" sz="2400"/>
        </a:p>
      </dgm:t>
    </dgm:pt>
    <dgm:pt modelId="{03F59F4C-85E2-4BBF-ABD3-7736765F6E3A}" type="sibTrans" cxnId="{122EEABB-28D3-4E9A-B173-E5B5F56EE196}">
      <dgm:prSet/>
      <dgm:spPr/>
      <dgm:t>
        <a:bodyPr/>
        <a:lstStyle/>
        <a:p>
          <a:endParaRPr lang="en-US" sz="2400"/>
        </a:p>
      </dgm:t>
    </dgm:pt>
    <dgm:pt modelId="{95DDDBEE-2C84-4031-93E8-3851D278BC03}">
      <dgm:prSet custT="1"/>
      <dgm:spPr/>
      <dgm:t>
        <a:bodyPr/>
        <a:lstStyle/>
        <a:p>
          <a:pPr>
            <a:lnSpc>
              <a:spcPct val="100000"/>
            </a:lnSpc>
          </a:pPr>
          <a:endParaRPr lang="en-US" sz="1400" dirty="0"/>
        </a:p>
      </dgm:t>
    </dgm:pt>
    <dgm:pt modelId="{C99BB646-102A-46BD-8970-AF334CDB4DE2}" type="parTrans" cxnId="{77E82FDD-4E00-455F-9A99-A306CD6C8389}">
      <dgm:prSet/>
      <dgm:spPr/>
      <dgm:t>
        <a:bodyPr/>
        <a:lstStyle/>
        <a:p>
          <a:endParaRPr lang="en-US" sz="2400"/>
        </a:p>
      </dgm:t>
    </dgm:pt>
    <dgm:pt modelId="{B0BCC85E-9311-411E-A701-CBEC63BEE1E6}" type="sibTrans" cxnId="{77E82FDD-4E00-455F-9A99-A306CD6C8389}">
      <dgm:prSet/>
      <dgm:spPr/>
      <dgm:t>
        <a:bodyPr/>
        <a:lstStyle/>
        <a:p>
          <a:endParaRPr lang="en-US" sz="2400"/>
        </a:p>
      </dgm:t>
    </dgm:pt>
    <dgm:pt modelId="{684A01B0-C4EC-4558-8501-519E87E3970E}">
      <dgm:prSet custT="1"/>
      <dgm:spPr/>
      <dgm:t>
        <a:bodyPr/>
        <a:lstStyle/>
        <a:p>
          <a:pPr>
            <a:lnSpc>
              <a:spcPct val="100000"/>
            </a:lnSpc>
            <a:defRPr b="1"/>
          </a:pPr>
          <a:r>
            <a:rPr lang="en-US" sz="1800" dirty="0"/>
            <a:t>Rapidly detect new cases where virus is not circulating</a:t>
          </a:r>
        </a:p>
      </dgm:t>
    </dgm:pt>
    <dgm:pt modelId="{CF3EE858-E089-4DF5-B387-35C39086DDD3}" type="parTrans" cxnId="{587FF930-09A9-4A98-8B46-C50924D4D3AE}">
      <dgm:prSet/>
      <dgm:spPr/>
      <dgm:t>
        <a:bodyPr/>
        <a:lstStyle/>
        <a:p>
          <a:endParaRPr lang="en-US" sz="2400"/>
        </a:p>
      </dgm:t>
    </dgm:pt>
    <dgm:pt modelId="{69A4F8FC-E6FD-44F5-9147-DB4D9B9C6A19}" type="sibTrans" cxnId="{587FF930-09A9-4A98-8B46-C50924D4D3AE}">
      <dgm:prSet/>
      <dgm:spPr/>
      <dgm:t>
        <a:bodyPr/>
        <a:lstStyle/>
        <a:p>
          <a:endParaRPr lang="en-US" sz="2400"/>
        </a:p>
      </dgm:t>
    </dgm:pt>
    <dgm:pt modelId="{1EFF9D1A-45DB-4C5F-9E83-4ED9D93AB83B}">
      <dgm:prSet custT="1"/>
      <dgm:spPr/>
      <dgm:t>
        <a:bodyPr/>
        <a:lstStyle/>
        <a:p>
          <a:pPr>
            <a:lnSpc>
              <a:spcPct val="100000"/>
            </a:lnSpc>
            <a:defRPr b="1"/>
          </a:pPr>
          <a:r>
            <a:rPr lang="en-US" sz="1800" dirty="0"/>
            <a:t>Provide epidemiological information to conduct Risk Assessment</a:t>
          </a:r>
        </a:p>
      </dgm:t>
    </dgm:pt>
    <dgm:pt modelId="{330A5868-52AD-4524-8CE8-06EA6BE48C23}" type="parTrans" cxnId="{D973B72E-F08F-432B-9AFA-087940D88880}">
      <dgm:prSet/>
      <dgm:spPr/>
      <dgm:t>
        <a:bodyPr/>
        <a:lstStyle/>
        <a:p>
          <a:endParaRPr lang="en-US" sz="2400"/>
        </a:p>
      </dgm:t>
    </dgm:pt>
    <dgm:pt modelId="{91AB3D6B-1C05-4248-A552-96B12D0FDE96}" type="sibTrans" cxnId="{D973B72E-F08F-432B-9AFA-087940D88880}">
      <dgm:prSet/>
      <dgm:spPr/>
      <dgm:t>
        <a:bodyPr/>
        <a:lstStyle/>
        <a:p>
          <a:endParaRPr lang="en-US" sz="2400"/>
        </a:p>
      </dgm:t>
    </dgm:pt>
    <dgm:pt modelId="{02DA3F40-4087-4681-BC89-4C05847A4EC0}">
      <dgm:prSet custT="1"/>
      <dgm:spPr/>
      <dgm:t>
        <a:bodyPr/>
        <a:lstStyle/>
        <a:p>
          <a:pPr>
            <a:lnSpc>
              <a:spcPct val="100000"/>
            </a:lnSpc>
            <a:defRPr b="1"/>
          </a:pPr>
          <a:r>
            <a:rPr lang="en-US" sz="1800" dirty="0"/>
            <a:t>Provide Epidemiological information to guide Response Measures</a:t>
          </a:r>
        </a:p>
      </dgm:t>
    </dgm:pt>
    <dgm:pt modelId="{FB764B8F-E90D-48EC-BDFA-533152CFDD89}" type="parTrans" cxnId="{8D36011A-CE8A-41F0-A958-2AE15C19FF85}">
      <dgm:prSet/>
      <dgm:spPr/>
      <dgm:t>
        <a:bodyPr/>
        <a:lstStyle/>
        <a:p>
          <a:endParaRPr lang="en-US" sz="2400"/>
        </a:p>
      </dgm:t>
    </dgm:pt>
    <dgm:pt modelId="{92716CE5-BC3B-4E6B-A090-DBE7ACF8ED59}" type="sibTrans" cxnId="{8D36011A-CE8A-41F0-A958-2AE15C19FF85}">
      <dgm:prSet/>
      <dgm:spPr/>
      <dgm:t>
        <a:bodyPr/>
        <a:lstStyle/>
        <a:p>
          <a:endParaRPr lang="en-US" sz="2400"/>
        </a:p>
      </dgm:t>
    </dgm:pt>
    <dgm:pt modelId="{3215FF69-897C-4845-AC43-E4F5E9B4B661}" type="pres">
      <dgm:prSet presAssocID="{A19DF12B-E382-42D3-A0F6-D588E0278845}" presName="root" presStyleCnt="0">
        <dgm:presLayoutVars>
          <dgm:dir/>
          <dgm:resizeHandles val="exact"/>
        </dgm:presLayoutVars>
      </dgm:prSet>
      <dgm:spPr/>
    </dgm:pt>
    <dgm:pt modelId="{77E96C8E-0C2F-4CDD-8FB1-DD3B09D5B290}" type="pres">
      <dgm:prSet presAssocID="{AA717628-AA48-42CD-8204-7D942C4FD34A}" presName="compNode" presStyleCnt="0"/>
      <dgm:spPr/>
    </dgm:pt>
    <dgm:pt modelId="{FAF88EE4-1592-4105-8D84-448AA5D35E6E}" type="pres">
      <dgm:prSet presAssocID="{AA717628-AA48-42CD-8204-7D942C4FD34A}" presName="iconRect" presStyleLbl="node1" presStyleIdx="0" presStyleCnt="4" custScaleX="320400" custScaleY="2054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FE7423C-6C74-44C3-8847-49992BD39493}" type="pres">
      <dgm:prSet presAssocID="{AA717628-AA48-42CD-8204-7D942C4FD34A}" presName="iconSpace" presStyleCnt="0"/>
      <dgm:spPr/>
    </dgm:pt>
    <dgm:pt modelId="{242FFBE5-A752-4CC2-84B8-54B82AD755FC}" type="pres">
      <dgm:prSet presAssocID="{AA717628-AA48-42CD-8204-7D942C4FD34A}" presName="parTx" presStyleLbl="revTx" presStyleIdx="0" presStyleCnt="8" custLinFactNeighborX="-31925" custLinFactNeighborY="9880">
        <dgm:presLayoutVars>
          <dgm:chMax val="0"/>
          <dgm:chPref val="0"/>
        </dgm:presLayoutVars>
      </dgm:prSet>
      <dgm:spPr/>
    </dgm:pt>
    <dgm:pt modelId="{66BB1EE1-7ED4-4078-AF38-EED1C4D8D9E9}" type="pres">
      <dgm:prSet presAssocID="{AA717628-AA48-42CD-8204-7D942C4FD34A}" presName="txSpace" presStyleCnt="0"/>
      <dgm:spPr/>
    </dgm:pt>
    <dgm:pt modelId="{903C6409-E229-4316-9BA1-1A56BB31F999}" type="pres">
      <dgm:prSet presAssocID="{AA717628-AA48-42CD-8204-7D942C4FD34A}" presName="desTx" presStyleLbl="revTx" presStyleIdx="1" presStyleCnt="8">
        <dgm:presLayoutVars/>
      </dgm:prSet>
      <dgm:spPr/>
    </dgm:pt>
    <dgm:pt modelId="{4E37E5EA-F417-4C56-8B35-60B6F0773DB9}" type="pres">
      <dgm:prSet presAssocID="{03F59F4C-85E2-4BBF-ABD3-7736765F6E3A}" presName="sibTrans" presStyleCnt="0"/>
      <dgm:spPr/>
    </dgm:pt>
    <dgm:pt modelId="{99F0A1E6-1D70-4D5E-AE55-E23C6D53E02B}" type="pres">
      <dgm:prSet presAssocID="{684A01B0-C4EC-4558-8501-519E87E3970E}" presName="compNode" presStyleCnt="0"/>
      <dgm:spPr/>
    </dgm:pt>
    <dgm:pt modelId="{0D2F01B6-FF17-425B-A2BD-53C82B62FCFC}" type="pres">
      <dgm:prSet presAssocID="{684A01B0-C4EC-4558-8501-519E87E3970E}" presName="iconRect" presStyleLbl="node1" presStyleIdx="1" presStyleCnt="4" custScaleX="206223" custScaleY="1889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4A8CCC74-156B-4DA8-B08E-ACBBCFA2291C}" type="pres">
      <dgm:prSet presAssocID="{684A01B0-C4EC-4558-8501-519E87E3970E}" presName="iconSpace" presStyleCnt="0"/>
      <dgm:spPr/>
    </dgm:pt>
    <dgm:pt modelId="{B7BCF0DA-9A38-444F-AF02-DEDE05AA0D69}" type="pres">
      <dgm:prSet presAssocID="{684A01B0-C4EC-4558-8501-519E87E3970E}" presName="parTx" presStyleLbl="revTx" presStyleIdx="2" presStyleCnt="8" custLinFactNeighborX="-32665" custLinFactNeighborY="15802">
        <dgm:presLayoutVars>
          <dgm:chMax val="0"/>
          <dgm:chPref val="0"/>
        </dgm:presLayoutVars>
      </dgm:prSet>
      <dgm:spPr/>
    </dgm:pt>
    <dgm:pt modelId="{1A388FA3-F17D-4981-9D34-69519E43121B}" type="pres">
      <dgm:prSet presAssocID="{684A01B0-C4EC-4558-8501-519E87E3970E}" presName="txSpace" presStyleCnt="0"/>
      <dgm:spPr/>
    </dgm:pt>
    <dgm:pt modelId="{C543A148-FD09-4694-B2B2-593C9F31F7E3}" type="pres">
      <dgm:prSet presAssocID="{684A01B0-C4EC-4558-8501-519E87E3970E}" presName="desTx" presStyleLbl="revTx" presStyleIdx="3" presStyleCnt="8">
        <dgm:presLayoutVars/>
      </dgm:prSet>
      <dgm:spPr/>
    </dgm:pt>
    <dgm:pt modelId="{31DF9F42-27C3-4C5C-B0BE-298F80CDD489}" type="pres">
      <dgm:prSet presAssocID="{69A4F8FC-E6FD-44F5-9147-DB4D9B9C6A19}" presName="sibTrans" presStyleCnt="0"/>
      <dgm:spPr/>
    </dgm:pt>
    <dgm:pt modelId="{C5DA4D0F-9C16-45E2-B0BE-85B77D0624B9}" type="pres">
      <dgm:prSet presAssocID="{1EFF9D1A-45DB-4C5F-9E83-4ED9D93AB83B}" presName="compNode" presStyleCnt="0"/>
      <dgm:spPr/>
    </dgm:pt>
    <dgm:pt modelId="{6A434C2C-F3DA-48CA-93E6-38E424065448}" type="pres">
      <dgm:prSet presAssocID="{1EFF9D1A-45DB-4C5F-9E83-4ED9D93AB83B}" presName="iconRect" presStyleLbl="node1" presStyleIdx="2" presStyleCnt="4" custScaleX="236826" custScaleY="17382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27488EF-87C7-4AF0-A581-FD8EE4A17CA5}" type="pres">
      <dgm:prSet presAssocID="{1EFF9D1A-45DB-4C5F-9E83-4ED9D93AB83B}" presName="iconSpace" presStyleCnt="0"/>
      <dgm:spPr/>
    </dgm:pt>
    <dgm:pt modelId="{2523D54F-515E-4784-93CA-629F677E5E65}" type="pres">
      <dgm:prSet presAssocID="{1EFF9D1A-45DB-4C5F-9E83-4ED9D93AB83B}" presName="parTx" presStyleLbl="revTx" presStyleIdx="4" presStyleCnt="8" custScaleX="160430" custLinFactNeighborX="-12597" custLinFactNeighborY="17676">
        <dgm:presLayoutVars>
          <dgm:chMax val="0"/>
          <dgm:chPref val="0"/>
        </dgm:presLayoutVars>
      </dgm:prSet>
      <dgm:spPr/>
    </dgm:pt>
    <dgm:pt modelId="{1C365851-266F-4C8D-B74F-2113EC298BF5}" type="pres">
      <dgm:prSet presAssocID="{1EFF9D1A-45DB-4C5F-9E83-4ED9D93AB83B}" presName="txSpace" presStyleCnt="0"/>
      <dgm:spPr/>
    </dgm:pt>
    <dgm:pt modelId="{8DD96DFB-6503-4BDB-AAE8-8A80FC16639F}" type="pres">
      <dgm:prSet presAssocID="{1EFF9D1A-45DB-4C5F-9E83-4ED9D93AB83B}" presName="desTx" presStyleLbl="revTx" presStyleIdx="5" presStyleCnt="8">
        <dgm:presLayoutVars/>
      </dgm:prSet>
      <dgm:spPr/>
    </dgm:pt>
    <dgm:pt modelId="{4A85CC88-9A41-41F6-B061-4EEC39CAB294}" type="pres">
      <dgm:prSet presAssocID="{91AB3D6B-1C05-4248-A552-96B12D0FDE96}" presName="sibTrans" presStyleCnt="0"/>
      <dgm:spPr/>
    </dgm:pt>
    <dgm:pt modelId="{C8F27F1E-E623-4099-B0BA-5BAA02E12638}" type="pres">
      <dgm:prSet presAssocID="{02DA3F40-4087-4681-BC89-4C05847A4EC0}" presName="compNode" presStyleCnt="0"/>
      <dgm:spPr/>
    </dgm:pt>
    <dgm:pt modelId="{171BB09E-D227-46FB-BDA1-1DB46D7BEABB}" type="pres">
      <dgm:prSet presAssocID="{02DA3F40-4087-4681-BC89-4C05847A4EC0}" presName="iconRect" presStyleLbl="node1" presStyleIdx="3" presStyleCnt="4" custScaleX="192632" custScaleY="17715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D1888CCF-C039-4787-A41D-92CD7A5BD5B0}" type="pres">
      <dgm:prSet presAssocID="{02DA3F40-4087-4681-BC89-4C05847A4EC0}" presName="iconSpace" presStyleCnt="0"/>
      <dgm:spPr/>
    </dgm:pt>
    <dgm:pt modelId="{6F875C10-41DE-496A-BB35-549488D570CD}" type="pres">
      <dgm:prSet presAssocID="{02DA3F40-4087-4681-BC89-4C05847A4EC0}" presName="parTx" presStyleLbl="revTx" presStyleIdx="6" presStyleCnt="8" custScaleX="171980" custScaleY="173059" custLinFactNeighborY="84937">
        <dgm:presLayoutVars>
          <dgm:chMax val="0"/>
          <dgm:chPref val="0"/>
        </dgm:presLayoutVars>
      </dgm:prSet>
      <dgm:spPr/>
    </dgm:pt>
    <dgm:pt modelId="{E60C4498-EB05-489D-B61A-7C43A3DA3CFD}" type="pres">
      <dgm:prSet presAssocID="{02DA3F40-4087-4681-BC89-4C05847A4EC0}" presName="txSpace" presStyleCnt="0"/>
      <dgm:spPr/>
    </dgm:pt>
    <dgm:pt modelId="{23D42F81-C6A7-4EB4-B460-92C9497DFE16}" type="pres">
      <dgm:prSet presAssocID="{02DA3F40-4087-4681-BC89-4C05847A4EC0}" presName="desTx" presStyleLbl="revTx" presStyleIdx="7" presStyleCnt="8">
        <dgm:presLayoutVars/>
      </dgm:prSet>
      <dgm:spPr/>
    </dgm:pt>
  </dgm:ptLst>
  <dgm:cxnLst>
    <dgm:cxn modelId="{8D36011A-CE8A-41F0-A958-2AE15C19FF85}" srcId="{A19DF12B-E382-42D3-A0F6-D588E0278845}" destId="{02DA3F40-4087-4681-BC89-4C05847A4EC0}" srcOrd="3" destOrd="0" parTransId="{FB764B8F-E90D-48EC-BDFA-533152CFDD89}" sibTransId="{92716CE5-BC3B-4E6B-A090-DBE7ACF8ED59}"/>
    <dgm:cxn modelId="{D973B72E-F08F-432B-9AFA-087940D88880}" srcId="{A19DF12B-E382-42D3-A0F6-D588E0278845}" destId="{1EFF9D1A-45DB-4C5F-9E83-4ED9D93AB83B}" srcOrd="2" destOrd="0" parTransId="{330A5868-52AD-4524-8CE8-06EA6BE48C23}" sibTransId="{91AB3D6B-1C05-4248-A552-96B12D0FDE96}"/>
    <dgm:cxn modelId="{271D212F-155D-46D9-99E9-E4B4C6A79C69}" type="presOf" srcId="{A19DF12B-E382-42D3-A0F6-D588E0278845}" destId="{3215FF69-897C-4845-AC43-E4F5E9B4B661}" srcOrd="0" destOrd="0" presId="urn:microsoft.com/office/officeart/2018/2/layout/IconLabelDescriptionList"/>
    <dgm:cxn modelId="{587FF930-09A9-4A98-8B46-C50924D4D3AE}" srcId="{A19DF12B-E382-42D3-A0F6-D588E0278845}" destId="{684A01B0-C4EC-4558-8501-519E87E3970E}" srcOrd="1" destOrd="0" parTransId="{CF3EE858-E089-4DF5-B387-35C39086DDD3}" sibTransId="{69A4F8FC-E6FD-44F5-9147-DB4D9B9C6A19}"/>
    <dgm:cxn modelId="{F59EAF8C-AEE9-4EB7-96B0-5F72A66C625C}" type="presOf" srcId="{02DA3F40-4087-4681-BC89-4C05847A4EC0}" destId="{6F875C10-41DE-496A-BB35-549488D570CD}" srcOrd="0" destOrd="0" presId="urn:microsoft.com/office/officeart/2018/2/layout/IconLabelDescriptionList"/>
    <dgm:cxn modelId="{606C49A7-833C-4765-8499-3FD60472F982}" type="presOf" srcId="{95DDDBEE-2C84-4031-93E8-3851D278BC03}" destId="{903C6409-E229-4316-9BA1-1A56BB31F999}" srcOrd="0" destOrd="0" presId="urn:microsoft.com/office/officeart/2018/2/layout/IconLabelDescriptionList"/>
    <dgm:cxn modelId="{122EEABB-28D3-4E9A-B173-E5B5F56EE196}" srcId="{A19DF12B-E382-42D3-A0F6-D588E0278845}" destId="{AA717628-AA48-42CD-8204-7D942C4FD34A}" srcOrd="0" destOrd="0" parTransId="{0D8B5BC2-5989-428B-94F0-47641EEFCED6}" sibTransId="{03F59F4C-85E2-4BBF-ABD3-7736765F6E3A}"/>
    <dgm:cxn modelId="{52465DC2-0771-498F-A882-7959B7395864}" type="presOf" srcId="{AA717628-AA48-42CD-8204-7D942C4FD34A}" destId="{242FFBE5-A752-4CC2-84B8-54B82AD755FC}" srcOrd="0" destOrd="0" presId="urn:microsoft.com/office/officeart/2018/2/layout/IconLabelDescriptionList"/>
    <dgm:cxn modelId="{00FB25D6-84AD-458E-AD4B-1F4A5A8BADDB}" type="presOf" srcId="{684A01B0-C4EC-4558-8501-519E87E3970E}" destId="{B7BCF0DA-9A38-444F-AF02-DEDE05AA0D69}" srcOrd="0" destOrd="0" presId="urn:microsoft.com/office/officeart/2018/2/layout/IconLabelDescriptionList"/>
    <dgm:cxn modelId="{77E82FDD-4E00-455F-9A99-A306CD6C8389}" srcId="{AA717628-AA48-42CD-8204-7D942C4FD34A}" destId="{95DDDBEE-2C84-4031-93E8-3851D278BC03}" srcOrd="0" destOrd="0" parTransId="{C99BB646-102A-46BD-8970-AF334CDB4DE2}" sibTransId="{B0BCC85E-9311-411E-A701-CBEC63BEE1E6}"/>
    <dgm:cxn modelId="{ABBF77F1-9B52-4AE0-BE6C-ABA8E4EEE1AF}" type="presOf" srcId="{1EFF9D1A-45DB-4C5F-9E83-4ED9D93AB83B}" destId="{2523D54F-515E-4784-93CA-629F677E5E65}" srcOrd="0" destOrd="0" presId="urn:microsoft.com/office/officeart/2018/2/layout/IconLabelDescriptionList"/>
    <dgm:cxn modelId="{13BD1C92-1A79-4381-9E2E-3C222C5DBD03}" type="presParOf" srcId="{3215FF69-897C-4845-AC43-E4F5E9B4B661}" destId="{77E96C8E-0C2F-4CDD-8FB1-DD3B09D5B290}" srcOrd="0" destOrd="0" presId="urn:microsoft.com/office/officeart/2018/2/layout/IconLabelDescriptionList"/>
    <dgm:cxn modelId="{3E39ED95-8F9D-4FC5-BCCA-15E20C8FBAFD}" type="presParOf" srcId="{77E96C8E-0C2F-4CDD-8FB1-DD3B09D5B290}" destId="{FAF88EE4-1592-4105-8D84-448AA5D35E6E}" srcOrd="0" destOrd="0" presId="urn:microsoft.com/office/officeart/2018/2/layout/IconLabelDescriptionList"/>
    <dgm:cxn modelId="{8E5EE23A-25ED-4EF4-B3FA-3027133C501B}" type="presParOf" srcId="{77E96C8E-0C2F-4CDD-8FB1-DD3B09D5B290}" destId="{3FE7423C-6C74-44C3-8847-49992BD39493}" srcOrd="1" destOrd="0" presId="urn:microsoft.com/office/officeart/2018/2/layout/IconLabelDescriptionList"/>
    <dgm:cxn modelId="{A9AC1072-F3F3-4164-9F42-22759150D420}" type="presParOf" srcId="{77E96C8E-0C2F-4CDD-8FB1-DD3B09D5B290}" destId="{242FFBE5-A752-4CC2-84B8-54B82AD755FC}" srcOrd="2" destOrd="0" presId="urn:microsoft.com/office/officeart/2018/2/layout/IconLabelDescriptionList"/>
    <dgm:cxn modelId="{66F0D9D3-6129-4B7D-9585-1CB1F1038455}" type="presParOf" srcId="{77E96C8E-0C2F-4CDD-8FB1-DD3B09D5B290}" destId="{66BB1EE1-7ED4-4078-AF38-EED1C4D8D9E9}" srcOrd="3" destOrd="0" presId="urn:microsoft.com/office/officeart/2018/2/layout/IconLabelDescriptionList"/>
    <dgm:cxn modelId="{DA1F61A9-AF02-4AA4-A8FC-FFBAE0A2FFA7}" type="presParOf" srcId="{77E96C8E-0C2F-4CDD-8FB1-DD3B09D5B290}" destId="{903C6409-E229-4316-9BA1-1A56BB31F999}" srcOrd="4" destOrd="0" presId="urn:microsoft.com/office/officeart/2018/2/layout/IconLabelDescriptionList"/>
    <dgm:cxn modelId="{BCDA3BF8-C383-48EB-83C0-95BD54561E84}" type="presParOf" srcId="{3215FF69-897C-4845-AC43-E4F5E9B4B661}" destId="{4E37E5EA-F417-4C56-8B35-60B6F0773DB9}" srcOrd="1" destOrd="0" presId="urn:microsoft.com/office/officeart/2018/2/layout/IconLabelDescriptionList"/>
    <dgm:cxn modelId="{C4BF6E97-1EE7-46CB-8712-60CBCEDD05D7}" type="presParOf" srcId="{3215FF69-897C-4845-AC43-E4F5E9B4B661}" destId="{99F0A1E6-1D70-4D5E-AE55-E23C6D53E02B}" srcOrd="2" destOrd="0" presId="urn:microsoft.com/office/officeart/2018/2/layout/IconLabelDescriptionList"/>
    <dgm:cxn modelId="{938E956A-3E96-46AF-8D7F-A68B37ADA09C}" type="presParOf" srcId="{99F0A1E6-1D70-4D5E-AE55-E23C6D53E02B}" destId="{0D2F01B6-FF17-425B-A2BD-53C82B62FCFC}" srcOrd="0" destOrd="0" presId="urn:microsoft.com/office/officeart/2018/2/layout/IconLabelDescriptionList"/>
    <dgm:cxn modelId="{BA4E116C-EF43-4118-B852-6A26DA3E472D}" type="presParOf" srcId="{99F0A1E6-1D70-4D5E-AE55-E23C6D53E02B}" destId="{4A8CCC74-156B-4DA8-B08E-ACBBCFA2291C}" srcOrd="1" destOrd="0" presId="urn:microsoft.com/office/officeart/2018/2/layout/IconLabelDescriptionList"/>
    <dgm:cxn modelId="{87F13ABD-2056-46A8-B6F9-74A583BFFB5D}" type="presParOf" srcId="{99F0A1E6-1D70-4D5E-AE55-E23C6D53E02B}" destId="{B7BCF0DA-9A38-444F-AF02-DEDE05AA0D69}" srcOrd="2" destOrd="0" presId="urn:microsoft.com/office/officeart/2018/2/layout/IconLabelDescriptionList"/>
    <dgm:cxn modelId="{EFC739EA-C264-4904-985C-82C7D927DB59}" type="presParOf" srcId="{99F0A1E6-1D70-4D5E-AE55-E23C6D53E02B}" destId="{1A388FA3-F17D-4981-9D34-69519E43121B}" srcOrd="3" destOrd="0" presId="urn:microsoft.com/office/officeart/2018/2/layout/IconLabelDescriptionList"/>
    <dgm:cxn modelId="{F90FBC3B-D8FC-4F4F-927F-22C1886B6525}" type="presParOf" srcId="{99F0A1E6-1D70-4D5E-AE55-E23C6D53E02B}" destId="{C543A148-FD09-4694-B2B2-593C9F31F7E3}" srcOrd="4" destOrd="0" presId="urn:microsoft.com/office/officeart/2018/2/layout/IconLabelDescriptionList"/>
    <dgm:cxn modelId="{9D03FEC9-DB63-4B22-927C-2B258DB7C706}" type="presParOf" srcId="{3215FF69-897C-4845-AC43-E4F5E9B4B661}" destId="{31DF9F42-27C3-4C5C-B0BE-298F80CDD489}" srcOrd="3" destOrd="0" presId="urn:microsoft.com/office/officeart/2018/2/layout/IconLabelDescriptionList"/>
    <dgm:cxn modelId="{014110E7-B996-4CD4-967B-93DD4133EAB4}" type="presParOf" srcId="{3215FF69-897C-4845-AC43-E4F5E9B4B661}" destId="{C5DA4D0F-9C16-45E2-B0BE-85B77D0624B9}" srcOrd="4" destOrd="0" presId="urn:microsoft.com/office/officeart/2018/2/layout/IconLabelDescriptionList"/>
    <dgm:cxn modelId="{AEE53370-4A10-4B2C-A738-9498C039607E}" type="presParOf" srcId="{C5DA4D0F-9C16-45E2-B0BE-85B77D0624B9}" destId="{6A434C2C-F3DA-48CA-93E6-38E424065448}" srcOrd="0" destOrd="0" presId="urn:microsoft.com/office/officeart/2018/2/layout/IconLabelDescriptionList"/>
    <dgm:cxn modelId="{97F5B9AF-D068-43D0-8A38-050C47938817}" type="presParOf" srcId="{C5DA4D0F-9C16-45E2-B0BE-85B77D0624B9}" destId="{827488EF-87C7-4AF0-A581-FD8EE4A17CA5}" srcOrd="1" destOrd="0" presId="urn:microsoft.com/office/officeart/2018/2/layout/IconLabelDescriptionList"/>
    <dgm:cxn modelId="{907A1B74-023B-48C4-A74E-189BC752F78D}" type="presParOf" srcId="{C5DA4D0F-9C16-45E2-B0BE-85B77D0624B9}" destId="{2523D54F-515E-4784-93CA-629F677E5E65}" srcOrd="2" destOrd="0" presId="urn:microsoft.com/office/officeart/2018/2/layout/IconLabelDescriptionList"/>
    <dgm:cxn modelId="{91536C8A-C158-44D0-A520-1D7B5591B719}" type="presParOf" srcId="{C5DA4D0F-9C16-45E2-B0BE-85B77D0624B9}" destId="{1C365851-266F-4C8D-B74F-2113EC298BF5}" srcOrd="3" destOrd="0" presId="urn:microsoft.com/office/officeart/2018/2/layout/IconLabelDescriptionList"/>
    <dgm:cxn modelId="{ACF4DE0A-04DA-4756-8615-1CFCBA0F4103}" type="presParOf" srcId="{C5DA4D0F-9C16-45E2-B0BE-85B77D0624B9}" destId="{8DD96DFB-6503-4BDB-AAE8-8A80FC16639F}" srcOrd="4" destOrd="0" presId="urn:microsoft.com/office/officeart/2018/2/layout/IconLabelDescriptionList"/>
    <dgm:cxn modelId="{870D6A80-2A6F-4481-A986-1C864A7BAAF9}" type="presParOf" srcId="{3215FF69-897C-4845-AC43-E4F5E9B4B661}" destId="{4A85CC88-9A41-41F6-B061-4EEC39CAB294}" srcOrd="5" destOrd="0" presId="urn:microsoft.com/office/officeart/2018/2/layout/IconLabelDescriptionList"/>
    <dgm:cxn modelId="{4F74D830-9F1E-4490-A11E-4189F46944B5}" type="presParOf" srcId="{3215FF69-897C-4845-AC43-E4F5E9B4B661}" destId="{C8F27F1E-E623-4099-B0BA-5BAA02E12638}" srcOrd="6" destOrd="0" presId="urn:microsoft.com/office/officeart/2018/2/layout/IconLabelDescriptionList"/>
    <dgm:cxn modelId="{944B9948-CFB4-46B1-BF77-B5D3A9CBC7D4}" type="presParOf" srcId="{C8F27F1E-E623-4099-B0BA-5BAA02E12638}" destId="{171BB09E-D227-46FB-BDA1-1DB46D7BEABB}" srcOrd="0" destOrd="0" presId="urn:microsoft.com/office/officeart/2018/2/layout/IconLabelDescriptionList"/>
    <dgm:cxn modelId="{F0A0B5A9-71E8-4004-B450-9E4E8A0A4E2F}" type="presParOf" srcId="{C8F27F1E-E623-4099-B0BA-5BAA02E12638}" destId="{D1888CCF-C039-4787-A41D-92CD7A5BD5B0}" srcOrd="1" destOrd="0" presId="urn:microsoft.com/office/officeart/2018/2/layout/IconLabelDescriptionList"/>
    <dgm:cxn modelId="{39A1AACB-6772-4A2B-91C0-96BB8966C5AF}" type="presParOf" srcId="{C8F27F1E-E623-4099-B0BA-5BAA02E12638}" destId="{6F875C10-41DE-496A-BB35-549488D570CD}" srcOrd="2" destOrd="0" presId="urn:microsoft.com/office/officeart/2018/2/layout/IconLabelDescriptionList"/>
    <dgm:cxn modelId="{3D36B2D7-4B66-4E57-8884-6018E19B661E}" type="presParOf" srcId="{C8F27F1E-E623-4099-B0BA-5BAA02E12638}" destId="{E60C4498-EB05-489D-B61A-7C43A3DA3CFD}" srcOrd="3" destOrd="0" presId="urn:microsoft.com/office/officeart/2018/2/layout/IconLabelDescriptionList"/>
    <dgm:cxn modelId="{26EB236A-19C3-4774-B273-ECF3AB23CB87}" type="presParOf" srcId="{C8F27F1E-E623-4099-B0BA-5BAA02E12638}" destId="{23D42F81-C6A7-4EB4-B460-92C9497DFE1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D1BA1-E361-45CA-B00F-AB601E31573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9FB8A281-6C33-4AC6-953D-C34AE5366303}">
      <dgm:prSet/>
      <dgm:spPr/>
      <dgm:t>
        <a:bodyPr/>
        <a:lstStyle/>
        <a:p>
          <a:r>
            <a:rPr lang="en-US"/>
            <a:t>Patient with severe acute respiratory infection </a:t>
          </a:r>
        </a:p>
      </dgm:t>
    </dgm:pt>
    <dgm:pt modelId="{41527C50-4301-4F67-8544-7DDEC32B2D4C}" type="parTrans" cxnId="{CABAF3F3-1EE4-482D-862E-26AB3AFF0E76}">
      <dgm:prSet/>
      <dgm:spPr/>
      <dgm:t>
        <a:bodyPr/>
        <a:lstStyle/>
        <a:p>
          <a:endParaRPr lang="en-US"/>
        </a:p>
      </dgm:t>
    </dgm:pt>
    <dgm:pt modelId="{9E1DE045-ABD9-4430-929B-2819E02E2D97}" type="sibTrans" cxnId="{CABAF3F3-1EE4-482D-862E-26AB3AFF0E76}">
      <dgm:prSet/>
      <dgm:spPr/>
      <dgm:t>
        <a:bodyPr/>
        <a:lstStyle/>
        <a:p>
          <a:endParaRPr lang="en-US"/>
        </a:p>
      </dgm:t>
    </dgm:pt>
    <dgm:pt modelId="{0E77A592-C931-4B0C-ABE7-76CB57FC88CC}">
      <dgm:prSet/>
      <dgm:spPr/>
      <dgm:t>
        <a:bodyPr/>
        <a:lstStyle/>
        <a:p>
          <a:r>
            <a:rPr lang="en-US"/>
            <a:t>Fever and cough</a:t>
          </a:r>
        </a:p>
      </dgm:t>
    </dgm:pt>
    <dgm:pt modelId="{EEB7588E-9E33-456F-89D1-D99D48E8E108}" type="parTrans" cxnId="{C7991614-8DBC-4155-8D8A-3FEFC2EE7142}">
      <dgm:prSet/>
      <dgm:spPr/>
      <dgm:t>
        <a:bodyPr/>
        <a:lstStyle/>
        <a:p>
          <a:endParaRPr lang="en-US"/>
        </a:p>
      </dgm:t>
    </dgm:pt>
    <dgm:pt modelId="{2DCACCF5-79D1-41BA-B96D-504894636A3C}" type="sibTrans" cxnId="{C7991614-8DBC-4155-8D8A-3FEFC2EE7142}">
      <dgm:prSet/>
      <dgm:spPr/>
      <dgm:t>
        <a:bodyPr/>
        <a:lstStyle/>
        <a:p>
          <a:endParaRPr lang="en-US"/>
        </a:p>
      </dgm:t>
    </dgm:pt>
    <dgm:pt modelId="{89974EBE-5608-41AD-9F93-00EF928DCBDB}">
      <dgm:prSet/>
      <dgm:spPr/>
      <dgm:t>
        <a:bodyPr/>
        <a:lstStyle/>
        <a:p>
          <a:r>
            <a:rPr lang="en-US" dirty="0"/>
            <a:t>requiring hospital admission</a:t>
          </a:r>
        </a:p>
      </dgm:t>
    </dgm:pt>
    <dgm:pt modelId="{D81EC703-C7BA-47ED-9505-95D4A9305979}" type="parTrans" cxnId="{701E3DD3-12E3-4062-806E-F116F7EA7A62}">
      <dgm:prSet/>
      <dgm:spPr/>
      <dgm:t>
        <a:bodyPr/>
        <a:lstStyle/>
        <a:p>
          <a:endParaRPr lang="en-US"/>
        </a:p>
      </dgm:t>
    </dgm:pt>
    <dgm:pt modelId="{8025A1FA-A74C-47F3-9C7B-174CD8C5800C}" type="sibTrans" cxnId="{701E3DD3-12E3-4062-806E-F116F7EA7A62}">
      <dgm:prSet/>
      <dgm:spPr/>
      <dgm:t>
        <a:bodyPr/>
        <a:lstStyle/>
        <a:p>
          <a:endParaRPr lang="en-US"/>
        </a:p>
      </dgm:t>
    </dgm:pt>
    <dgm:pt modelId="{154F9F63-8EC1-4A12-9462-6C0C7BB41885}">
      <dgm:prSet/>
      <dgm:spPr/>
      <dgm:t>
        <a:bodyPr/>
        <a:lstStyle/>
        <a:p>
          <a:r>
            <a:rPr lang="en-US"/>
            <a:t>AND unexplained etiology</a:t>
          </a:r>
        </a:p>
      </dgm:t>
    </dgm:pt>
    <dgm:pt modelId="{4F0EDD87-3787-4F5A-8144-9C8D4A352E9D}" type="parTrans" cxnId="{C4B3AC3D-783A-4C83-B1E0-5AC08784151D}">
      <dgm:prSet/>
      <dgm:spPr/>
      <dgm:t>
        <a:bodyPr/>
        <a:lstStyle/>
        <a:p>
          <a:endParaRPr lang="en-US"/>
        </a:p>
      </dgm:t>
    </dgm:pt>
    <dgm:pt modelId="{702DA4AE-E8A6-40D9-9013-D499DEDA8CE1}" type="sibTrans" cxnId="{C4B3AC3D-783A-4C83-B1E0-5AC08784151D}">
      <dgm:prSet/>
      <dgm:spPr/>
      <dgm:t>
        <a:bodyPr/>
        <a:lstStyle/>
        <a:p>
          <a:endParaRPr lang="en-US"/>
        </a:p>
      </dgm:t>
    </dgm:pt>
    <dgm:pt modelId="{DE3C6C8C-ADE4-4928-BD88-D2300D6DB743}">
      <dgm:prSet/>
      <dgm:spPr/>
      <dgm:t>
        <a:bodyPr/>
        <a:lstStyle/>
        <a:p>
          <a:r>
            <a:rPr lang="en-US" dirty="0"/>
            <a:t>AND history of travel to China or any of the infected countries* history of contact 14 days prior to onset</a:t>
          </a:r>
        </a:p>
      </dgm:t>
    </dgm:pt>
    <dgm:pt modelId="{A607E092-1615-4C51-817E-21C9A43400F4}" type="parTrans" cxnId="{030806F5-5795-4386-8A52-24BA1703477E}">
      <dgm:prSet/>
      <dgm:spPr/>
      <dgm:t>
        <a:bodyPr/>
        <a:lstStyle/>
        <a:p>
          <a:endParaRPr lang="en-US"/>
        </a:p>
      </dgm:t>
    </dgm:pt>
    <dgm:pt modelId="{78ACC482-8EEB-4500-944E-95486D2B16A3}" type="sibTrans" cxnId="{030806F5-5795-4386-8A52-24BA1703477E}">
      <dgm:prSet/>
      <dgm:spPr/>
      <dgm:t>
        <a:bodyPr/>
        <a:lstStyle/>
        <a:p>
          <a:endParaRPr lang="en-US"/>
        </a:p>
      </dgm:t>
    </dgm:pt>
    <dgm:pt modelId="{5D195A6D-C4C3-42AF-A3FA-592FE03F2638}">
      <dgm:prSet/>
      <dgm:spPr/>
      <dgm:t>
        <a:bodyPr/>
        <a:lstStyle/>
        <a:p>
          <a:r>
            <a:rPr lang="en-US" dirty="0"/>
            <a:t>Patient with </a:t>
          </a:r>
          <a:r>
            <a:rPr lang="en-US" u="sng" dirty="0"/>
            <a:t>any</a:t>
          </a:r>
          <a:r>
            <a:rPr lang="en-US" dirty="0"/>
            <a:t> acute respiratory illness and at-least one of the following during 14 days prior to onset of symptoms</a:t>
          </a:r>
        </a:p>
      </dgm:t>
    </dgm:pt>
    <dgm:pt modelId="{7DB8ACD6-6B23-499F-BC0C-438E2A6050FD}" type="parTrans" cxnId="{31C9E41A-2E87-46A2-9CE3-238D23235890}">
      <dgm:prSet/>
      <dgm:spPr/>
      <dgm:t>
        <a:bodyPr/>
        <a:lstStyle/>
        <a:p>
          <a:endParaRPr lang="en-US"/>
        </a:p>
      </dgm:t>
    </dgm:pt>
    <dgm:pt modelId="{73D30A6E-FF5D-46CA-9A06-35FD1109B254}" type="sibTrans" cxnId="{31C9E41A-2E87-46A2-9CE3-238D23235890}">
      <dgm:prSet/>
      <dgm:spPr/>
      <dgm:t>
        <a:bodyPr/>
        <a:lstStyle/>
        <a:p>
          <a:endParaRPr lang="en-US"/>
        </a:p>
      </dgm:t>
    </dgm:pt>
    <dgm:pt modelId="{429C81FA-741A-472D-9E9F-9152E6AB77FD}">
      <dgm:prSet/>
      <dgm:spPr/>
      <dgm:t>
        <a:bodyPr/>
        <a:lstStyle/>
        <a:p>
          <a:r>
            <a:rPr lang="en-US"/>
            <a:t>Contact with confirmed or probable case OF COVID19</a:t>
          </a:r>
        </a:p>
      </dgm:t>
    </dgm:pt>
    <dgm:pt modelId="{B07079BA-68D8-4EF8-B476-F64805823975}" type="parTrans" cxnId="{49497D28-2DC5-4B7A-B921-E8817595B0D5}">
      <dgm:prSet/>
      <dgm:spPr/>
      <dgm:t>
        <a:bodyPr/>
        <a:lstStyle/>
        <a:p>
          <a:endParaRPr lang="en-US"/>
        </a:p>
      </dgm:t>
    </dgm:pt>
    <dgm:pt modelId="{13280A9B-2157-46D3-9871-7C5E3CA9AEF9}" type="sibTrans" cxnId="{49497D28-2DC5-4B7A-B921-E8817595B0D5}">
      <dgm:prSet/>
      <dgm:spPr/>
      <dgm:t>
        <a:bodyPr/>
        <a:lstStyle/>
        <a:p>
          <a:endParaRPr lang="en-US"/>
        </a:p>
      </dgm:t>
    </dgm:pt>
    <dgm:pt modelId="{981EA910-2A03-4260-ADA4-789B58C314E2}">
      <dgm:prSet/>
      <dgm:spPr/>
      <dgm:t>
        <a:bodyPr/>
        <a:lstStyle/>
        <a:p>
          <a:r>
            <a:rPr lang="en-US"/>
            <a:t>OR worked in or visited Health Facility where confirmed or probable COVID19 patients of acute respiratory illness were being treated</a:t>
          </a:r>
        </a:p>
      </dgm:t>
    </dgm:pt>
    <dgm:pt modelId="{42B38B9A-C25E-4D39-862D-03ED80E2A4E8}" type="parTrans" cxnId="{07B43EF4-1A77-45CA-857A-EB15182A74DC}">
      <dgm:prSet/>
      <dgm:spPr/>
      <dgm:t>
        <a:bodyPr/>
        <a:lstStyle/>
        <a:p>
          <a:endParaRPr lang="en-US"/>
        </a:p>
      </dgm:t>
    </dgm:pt>
    <dgm:pt modelId="{02DC0F57-F6DF-4002-8DF7-50FA33138750}" type="sibTrans" cxnId="{07B43EF4-1A77-45CA-857A-EB15182A74DC}">
      <dgm:prSet/>
      <dgm:spPr/>
      <dgm:t>
        <a:bodyPr/>
        <a:lstStyle/>
        <a:p>
          <a:endParaRPr lang="en-US"/>
        </a:p>
      </dgm:t>
    </dgm:pt>
    <dgm:pt modelId="{DB404AF2-320A-46D1-8459-AB2E47E0C9C6}">
      <dgm:prSet/>
      <dgm:spPr/>
      <dgm:t>
        <a:bodyPr/>
        <a:lstStyle/>
        <a:p>
          <a:r>
            <a:rPr lang="en-US" dirty="0"/>
            <a:t>*Please see list of infected countries/cities on  a daily basis</a:t>
          </a:r>
        </a:p>
      </dgm:t>
    </dgm:pt>
    <dgm:pt modelId="{5DB52564-7C9B-4623-B501-CBFCECB82044}" type="parTrans" cxnId="{A7A34F3B-D96F-4B45-9BBD-24E1A28AFC0A}">
      <dgm:prSet/>
      <dgm:spPr/>
    </dgm:pt>
    <dgm:pt modelId="{82EEDA50-8719-4849-A5B3-021E2EDF2EBA}" type="sibTrans" cxnId="{A7A34F3B-D96F-4B45-9BBD-24E1A28AFC0A}">
      <dgm:prSet/>
      <dgm:spPr/>
    </dgm:pt>
    <dgm:pt modelId="{29AA6F78-195F-4E9E-95FB-E265D9E0219B}" type="pres">
      <dgm:prSet presAssocID="{AC7D1BA1-E361-45CA-B00F-AB601E31573C}" presName="Name0" presStyleCnt="0">
        <dgm:presLayoutVars>
          <dgm:dir/>
          <dgm:animLvl val="lvl"/>
          <dgm:resizeHandles val="exact"/>
        </dgm:presLayoutVars>
      </dgm:prSet>
      <dgm:spPr/>
    </dgm:pt>
    <dgm:pt modelId="{AC46A171-3625-4019-A10B-F69D12491B0F}" type="pres">
      <dgm:prSet presAssocID="{9FB8A281-6C33-4AC6-953D-C34AE5366303}" presName="composite" presStyleCnt="0"/>
      <dgm:spPr/>
    </dgm:pt>
    <dgm:pt modelId="{ACAB0417-D692-45FF-97A9-E23CF56FFC5E}" type="pres">
      <dgm:prSet presAssocID="{9FB8A281-6C33-4AC6-953D-C34AE5366303}" presName="parTx" presStyleLbl="alignNode1" presStyleIdx="0" presStyleCnt="2">
        <dgm:presLayoutVars>
          <dgm:chMax val="0"/>
          <dgm:chPref val="0"/>
          <dgm:bulletEnabled val="1"/>
        </dgm:presLayoutVars>
      </dgm:prSet>
      <dgm:spPr/>
    </dgm:pt>
    <dgm:pt modelId="{EF38C524-D0F4-4ED1-AE3D-3BFD4D3D0046}" type="pres">
      <dgm:prSet presAssocID="{9FB8A281-6C33-4AC6-953D-C34AE5366303}" presName="desTx" presStyleLbl="alignAccFollowNode1" presStyleIdx="0" presStyleCnt="2">
        <dgm:presLayoutVars>
          <dgm:bulletEnabled val="1"/>
        </dgm:presLayoutVars>
      </dgm:prSet>
      <dgm:spPr/>
    </dgm:pt>
    <dgm:pt modelId="{D1DE2B3A-3304-4FF2-84F4-6EF061D04BAC}" type="pres">
      <dgm:prSet presAssocID="{9E1DE045-ABD9-4430-929B-2819E02E2D97}" presName="space" presStyleCnt="0"/>
      <dgm:spPr/>
    </dgm:pt>
    <dgm:pt modelId="{D94B02EB-0CB7-409E-BD85-A0C2C5277EAB}" type="pres">
      <dgm:prSet presAssocID="{5D195A6D-C4C3-42AF-A3FA-592FE03F2638}" presName="composite" presStyleCnt="0"/>
      <dgm:spPr/>
    </dgm:pt>
    <dgm:pt modelId="{0264552C-0D07-462A-A442-98808FD61890}" type="pres">
      <dgm:prSet presAssocID="{5D195A6D-C4C3-42AF-A3FA-592FE03F2638}" presName="parTx" presStyleLbl="alignNode1" presStyleIdx="1" presStyleCnt="2">
        <dgm:presLayoutVars>
          <dgm:chMax val="0"/>
          <dgm:chPref val="0"/>
          <dgm:bulletEnabled val="1"/>
        </dgm:presLayoutVars>
      </dgm:prSet>
      <dgm:spPr/>
    </dgm:pt>
    <dgm:pt modelId="{906A2361-6589-4703-9AAE-3CE4046D3DB8}" type="pres">
      <dgm:prSet presAssocID="{5D195A6D-C4C3-42AF-A3FA-592FE03F2638}" presName="desTx" presStyleLbl="alignAccFollowNode1" presStyleIdx="1" presStyleCnt="2">
        <dgm:presLayoutVars>
          <dgm:bulletEnabled val="1"/>
        </dgm:presLayoutVars>
      </dgm:prSet>
      <dgm:spPr/>
    </dgm:pt>
  </dgm:ptLst>
  <dgm:cxnLst>
    <dgm:cxn modelId="{16279606-A11B-4756-9DFC-8F7044B8ACA6}" type="presOf" srcId="{9FB8A281-6C33-4AC6-953D-C34AE5366303}" destId="{ACAB0417-D692-45FF-97A9-E23CF56FFC5E}" srcOrd="0" destOrd="0" presId="urn:microsoft.com/office/officeart/2005/8/layout/hList1"/>
    <dgm:cxn modelId="{10E6280E-DFFE-40C9-9FB8-BBF55678A4FF}" type="presOf" srcId="{154F9F63-8EC1-4A12-9462-6C0C7BB41885}" destId="{EF38C524-D0F4-4ED1-AE3D-3BFD4D3D0046}" srcOrd="0" destOrd="2" presId="urn:microsoft.com/office/officeart/2005/8/layout/hList1"/>
    <dgm:cxn modelId="{C7991614-8DBC-4155-8D8A-3FEFC2EE7142}" srcId="{9FB8A281-6C33-4AC6-953D-C34AE5366303}" destId="{0E77A592-C931-4B0C-ABE7-76CB57FC88CC}" srcOrd="0" destOrd="0" parTransId="{EEB7588E-9E33-456F-89D1-D99D48E8E108}" sibTransId="{2DCACCF5-79D1-41BA-B96D-504894636A3C}"/>
    <dgm:cxn modelId="{31C9E41A-2E87-46A2-9CE3-238D23235890}" srcId="{AC7D1BA1-E361-45CA-B00F-AB601E31573C}" destId="{5D195A6D-C4C3-42AF-A3FA-592FE03F2638}" srcOrd="1" destOrd="0" parTransId="{7DB8ACD6-6B23-499F-BC0C-438E2A6050FD}" sibTransId="{73D30A6E-FF5D-46CA-9A06-35FD1109B254}"/>
    <dgm:cxn modelId="{49497D28-2DC5-4B7A-B921-E8817595B0D5}" srcId="{5D195A6D-C4C3-42AF-A3FA-592FE03F2638}" destId="{429C81FA-741A-472D-9E9F-9152E6AB77FD}" srcOrd="0" destOrd="0" parTransId="{B07079BA-68D8-4EF8-B476-F64805823975}" sibTransId="{13280A9B-2157-46D3-9871-7C5E3CA9AEF9}"/>
    <dgm:cxn modelId="{6BB7C53A-7E33-4726-ABC4-77697FAF4E33}" type="presOf" srcId="{429C81FA-741A-472D-9E9F-9152E6AB77FD}" destId="{906A2361-6589-4703-9AAE-3CE4046D3DB8}" srcOrd="0" destOrd="0" presId="urn:microsoft.com/office/officeart/2005/8/layout/hList1"/>
    <dgm:cxn modelId="{A7A34F3B-D96F-4B45-9BBD-24E1A28AFC0A}" srcId="{9FB8A281-6C33-4AC6-953D-C34AE5366303}" destId="{DB404AF2-320A-46D1-8459-AB2E47E0C9C6}" srcOrd="4" destOrd="0" parTransId="{5DB52564-7C9B-4623-B501-CBFCECB82044}" sibTransId="{82EEDA50-8719-4849-A5B3-021E2EDF2EBA}"/>
    <dgm:cxn modelId="{C4B3AC3D-783A-4C83-B1E0-5AC08784151D}" srcId="{9FB8A281-6C33-4AC6-953D-C34AE5366303}" destId="{154F9F63-8EC1-4A12-9462-6C0C7BB41885}" srcOrd="2" destOrd="0" parTransId="{4F0EDD87-3787-4F5A-8144-9C8D4A352E9D}" sibTransId="{702DA4AE-E8A6-40D9-9013-D499DEDA8CE1}"/>
    <dgm:cxn modelId="{BE2A9C65-51C9-4711-BB11-6AC0033E6972}" type="presOf" srcId="{DE3C6C8C-ADE4-4928-BD88-D2300D6DB743}" destId="{EF38C524-D0F4-4ED1-AE3D-3BFD4D3D0046}" srcOrd="0" destOrd="3" presId="urn:microsoft.com/office/officeart/2005/8/layout/hList1"/>
    <dgm:cxn modelId="{4B2DBC6A-D269-4887-92BA-7AC0A32E28C3}" type="presOf" srcId="{981EA910-2A03-4260-ADA4-789B58C314E2}" destId="{906A2361-6589-4703-9AAE-3CE4046D3DB8}" srcOrd="0" destOrd="1" presId="urn:microsoft.com/office/officeart/2005/8/layout/hList1"/>
    <dgm:cxn modelId="{B6501C6C-FEBA-413E-994F-B6D62AEAEA4E}" type="presOf" srcId="{DB404AF2-320A-46D1-8459-AB2E47E0C9C6}" destId="{EF38C524-D0F4-4ED1-AE3D-3BFD4D3D0046}" srcOrd="0" destOrd="4" presId="urn:microsoft.com/office/officeart/2005/8/layout/hList1"/>
    <dgm:cxn modelId="{B6E37657-856B-4B5B-AED9-895576EE8501}" type="presOf" srcId="{89974EBE-5608-41AD-9F93-00EF928DCBDB}" destId="{EF38C524-D0F4-4ED1-AE3D-3BFD4D3D0046}" srcOrd="0" destOrd="1" presId="urn:microsoft.com/office/officeart/2005/8/layout/hList1"/>
    <dgm:cxn modelId="{6BBE218F-6EF6-4330-91D3-4407263F07C4}" type="presOf" srcId="{5D195A6D-C4C3-42AF-A3FA-592FE03F2638}" destId="{0264552C-0D07-462A-A442-98808FD61890}" srcOrd="0" destOrd="0" presId="urn:microsoft.com/office/officeart/2005/8/layout/hList1"/>
    <dgm:cxn modelId="{629C1F93-6139-40A7-9826-AB234982CBF4}" type="presOf" srcId="{0E77A592-C931-4B0C-ABE7-76CB57FC88CC}" destId="{EF38C524-D0F4-4ED1-AE3D-3BFD4D3D0046}" srcOrd="0" destOrd="0" presId="urn:microsoft.com/office/officeart/2005/8/layout/hList1"/>
    <dgm:cxn modelId="{701E3DD3-12E3-4062-806E-F116F7EA7A62}" srcId="{9FB8A281-6C33-4AC6-953D-C34AE5366303}" destId="{89974EBE-5608-41AD-9F93-00EF928DCBDB}" srcOrd="1" destOrd="0" parTransId="{D81EC703-C7BA-47ED-9505-95D4A9305979}" sibTransId="{8025A1FA-A74C-47F3-9C7B-174CD8C5800C}"/>
    <dgm:cxn modelId="{CABAF3F3-1EE4-482D-862E-26AB3AFF0E76}" srcId="{AC7D1BA1-E361-45CA-B00F-AB601E31573C}" destId="{9FB8A281-6C33-4AC6-953D-C34AE5366303}" srcOrd="0" destOrd="0" parTransId="{41527C50-4301-4F67-8544-7DDEC32B2D4C}" sibTransId="{9E1DE045-ABD9-4430-929B-2819E02E2D97}"/>
    <dgm:cxn modelId="{07B43EF4-1A77-45CA-857A-EB15182A74DC}" srcId="{5D195A6D-C4C3-42AF-A3FA-592FE03F2638}" destId="{981EA910-2A03-4260-ADA4-789B58C314E2}" srcOrd="1" destOrd="0" parTransId="{42B38B9A-C25E-4D39-862D-03ED80E2A4E8}" sibTransId="{02DC0F57-F6DF-4002-8DF7-50FA33138750}"/>
    <dgm:cxn modelId="{030806F5-5795-4386-8A52-24BA1703477E}" srcId="{9FB8A281-6C33-4AC6-953D-C34AE5366303}" destId="{DE3C6C8C-ADE4-4928-BD88-D2300D6DB743}" srcOrd="3" destOrd="0" parTransId="{A607E092-1615-4C51-817E-21C9A43400F4}" sibTransId="{78ACC482-8EEB-4500-944E-95486D2B16A3}"/>
    <dgm:cxn modelId="{CCF1E7FE-706E-40E6-B7C6-6DCAE27AB551}" type="presOf" srcId="{AC7D1BA1-E361-45CA-B00F-AB601E31573C}" destId="{29AA6F78-195F-4E9E-95FB-E265D9E0219B}" srcOrd="0" destOrd="0" presId="urn:microsoft.com/office/officeart/2005/8/layout/hList1"/>
    <dgm:cxn modelId="{BB703A67-4DEE-433D-A4A3-F6B26BA86168}" type="presParOf" srcId="{29AA6F78-195F-4E9E-95FB-E265D9E0219B}" destId="{AC46A171-3625-4019-A10B-F69D12491B0F}" srcOrd="0" destOrd="0" presId="urn:microsoft.com/office/officeart/2005/8/layout/hList1"/>
    <dgm:cxn modelId="{272D96BB-1BF5-4D1E-82C2-B763A888F0E1}" type="presParOf" srcId="{AC46A171-3625-4019-A10B-F69D12491B0F}" destId="{ACAB0417-D692-45FF-97A9-E23CF56FFC5E}" srcOrd="0" destOrd="0" presId="urn:microsoft.com/office/officeart/2005/8/layout/hList1"/>
    <dgm:cxn modelId="{28D577E4-0FF9-4646-AEF3-B7ECDE390A45}" type="presParOf" srcId="{AC46A171-3625-4019-A10B-F69D12491B0F}" destId="{EF38C524-D0F4-4ED1-AE3D-3BFD4D3D0046}" srcOrd="1" destOrd="0" presId="urn:microsoft.com/office/officeart/2005/8/layout/hList1"/>
    <dgm:cxn modelId="{610130FC-E49C-41A0-9B7C-202F7CCA9221}" type="presParOf" srcId="{29AA6F78-195F-4E9E-95FB-E265D9E0219B}" destId="{D1DE2B3A-3304-4FF2-84F4-6EF061D04BAC}" srcOrd="1" destOrd="0" presId="urn:microsoft.com/office/officeart/2005/8/layout/hList1"/>
    <dgm:cxn modelId="{08297F34-3BAC-425E-9210-0AEBD99F0840}" type="presParOf" srcId="{29AA6F78-195F-4E9E-95FB-E265D9E0219B}" destId="{D94B02EB-0CB7-409E-BD85-A0C2C5277EAB}" srcOrd="2" destOrd="0" presId="urn:microsoft.com/office/officeart/2005/8/layout/hList1"/>
    <dgm:cxn modelId="{2739D472-D939-4D93-8CC9-F6C1F5D1B73E}" type="presParOf" srcId="{D94B02EB-0CB7-409E-BD85-A0C2C5277EAB}" destId="{0264552C-0D07-462A-A442-98808FD61890}" srcOrd="0" destOrd="0" presId="urn:microsoft.com/office/officeart/2005/8/layout/hList1"/>
    <dgm:cxn modelId="{47DE681D-7083-4467-8A8B-B1DBA5E9968B}" type="presParOf" srcId="{D94B02EB-0CB7-409E-BD85-A0C2C5277EAB}" destId="{906A2361-6589-4703-9AAE-3CE4046D3DB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E73E86-1ABE-430B-9464-0AEE520CBE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2478E45-9371-4C64-AA83-0AC326A2B1B0}">
      <dgm:prSet/>
      <dgm:spPr/>
      <dgm:t>
        <a:bodyPr/>
        <a:lstStyle/>
        <a:p>
          <a:r>
            <a:rPr lang="en-US"/>
            <a:t>Isolate</a:t>
          </a:r>
        </a:p>
      </dgm:t>
    </dgm:pt>
    <dgm:pt modelId="{AB639F99-C013-4EEE-A0E3-BDA35C7CDF19}" type="parTrans" cxnId="{C1D5AA15-1B7D-44A3-8BF4-10C082B22829}">
      <dgm:prSet/>
      <dgm:spPr/>
      <dgm:t>
        <a:bodyPr/>
        <a:lstStyle/>
        <a:p>
          <a:endParaRPr lang="en-US"/>
        </a:p>
      </dgm:t>
    </dgm:pt>
    <dgm:pt modelId="{337E1AAE-36DE-4B2E-AD21-629FD97222CC}" type="sibTrans" cxnId="{C1D5AA15-1B7D-44A3-8BF4-10C082B22829}">
      <dgm:prSet/>
      <dgm:spPr/>
      <dgm:t>
        <a:bodyPr/>
        <a:lstStyle/>
        <a:p>
          <a:endParaRPr lang="en-US"/>
        </a:p>
      </dgm:t>
    </dgm:pt>
    <dgm:pt modelId="{93E821C7-F589-4D93-907A-B897510581AF}">
      <dgm:prSet/>
      <dgm:spPr/>
      <dgm:t>
        <a:bodyPr/>
        <a:lstStyle/>
        <a:p>
          <a:r>
            <a:rPr lang="en-US"/>
            <a:t>Provide palliative care</a:t>
          </a:r>
        </a:p>
      </dgm:t>
    </dgm:pt>
    <dgm:pt modelId="{3833380D-CB02-4A5C-B62B-54A122B28E6F}" type="parTrans" cxnId="{B687B217-456E-4E49-9345-91D93AB65B94}">
      <dgm:prSet/>
      <dgm:spPr/>
      <dgm:t>
        <a:bodyPr/>
        <a:lstStyle/>
        <a:p>
          <a:endParaRPr lang="en-US"/>
        </a:p>
      </dgm:t>
    </dgm:pt>
    <dgm:pt modelId="{20B0E494-3786-4FF0-A75A-CF16341FB1E3}" type="sibTrans" cxnId="{B687B217-456E-4E49-9345-91D93AB65B94}">
      <dgm:prSet/>
      <dgm:spPr/>
      <dgm:t>
        <a:bodyPr/>
        <a:lstStyle/>
        <a:p>
          <a:endParaRPr lang="en-US"/>
        </a:p>
      </dgm:t>
    </dgm:pt>
    <dgm:pt modelId="{D46147D1-CDE5-4B32-9DD6-56B113A10F75}">
      <dgm:prSet/>
      <dgm:spPr/>
      <dgm:t>
        <a:bodyPr/>
        <a:lstStyle/>
        <a:p>
          <a:r>
            <a:rPr lang="en-US"/>
            <a:t>Keep isolated until 2 consecutive samples taken 24 hours apart come negative for COVID-19</a:t>
          </a:r>
        </a:p>
      </dgm:t>
    </dgm:pt>
    <dgm:pt modelId="{AC40ABA7-95F8-4FA1-B5E2-DFC53D20EF16}" type="parTrans" cxnId="{2A44880E-FDA7-411C-A675-35A241CE3A42}">
      <dgm:prSet/>
      <dgm:spPr/>
      <dgm:t>
        <a:bodyPr/>
        <a:lstStyle/>
        <a:p>
          <a:endParaRPr lang="en-US"/>
        </a:p>
      </dgm:t>
    </dgm:pt>
    <dgm:pt modelId="{A086FC6C-5D6E-498D-93DE-400E1E245E8D}" type="sibTrans" cxnId="{2A44880E-FDA7-411C-A675-35A241CE3A42}">
      <dgm:prSet/>
      <dgm:spPr/>
      <dgm:t>
        <a:bodyPr/>
        <a:lstStyle/>
        <a:p>
          <a:endParaRPr lang="en-US"/>
        </a:p>
      </dgm:t>
    </dgm:pt>
    <dgm:pt modelId="{66F3E596-472E-462D-BECC-9125EFD80406}">
      <dgm:prSet/>
      <dgm:spPr/>
      <dgm:t>
        <a:bodyPr/>
        <a:lstStyle/>
        <a:p>
          <a:r>
            <a:rPr lang="en-US"/>
            <a:t>Identify and monitor contacts</a:t>
          </a:r>
        </a:p>
      </dgm:t>
    </dgm:pt>
    <dgm:pt modelId="{B2FA173A-264B-4BD1-93CD-5C9FE8C0107C}" type="parTrans" cxnId="{AF1A3062-57A8-4DF9-8BE4-65221872D24E}">
      <dgm:prSet/>
      <dgm:spPr/>
      <dgm:t>
        <a:bodyPr/>
        <a:lstStyle/>
        <a:p>
          <a:endParaRPr lang="en-US"/>
        </a:p>
      </dgm:t>
    </dgm:pt>
    <dgm:pt modelId="{77B38588-CC6A-4BF8-B3A4-C34507A709AE}" type="sibTrans" cxnId="{AF1A3062-57A8-4DF9-8BE4-65221872D24E}">
      <dgm:prSet/>
      <dgm:spPr/>
      <dgm:t>
        <a:bodyPr/>
        <a:lstStyle/>
        <a:p>
          <a:endParaRPr lang="en-US"/>
        </a:p>
      </dgm:t>
    </dgm:pt>
    <dgm:pt modelId="{C9302150-B3C0-43E4-8589-6D20A2409755}" type="pres">
      <dgm:prSet presAssocID="{0FE73E86-1ABE-430B-9464-0AEE520CBEBD}" presName="root" presStyleCnt="0">
        <dgm:presLayoutVars>
          <dgm:dir/>
          <dgm:resizeHandles val="exact"/>
        </dgm:presLayoutVars>
      </dgm:prSet>
      <dgm:spPr/>
    </dgm:pt>
    <dgm:pt modelId="{C7275725-2507-4AAF-A469-2F6E636A39CC}" type="pres">
      <dgm:prSet presAssocID="{A2478E45-9371-4C64-AA83-0AC326A2B1B0}" presName="compNode" presStyleCnt="0"/>
      <dgm:spPr/>
    </dgm:pt>
    <dgm:pt modelId="{A7F6053D-05E6-43BD-87A9-0E17DDC4D002}" type="pres">
      <dgm:prSet presAssocID="{A2478E45-9371-4C64-AA83-0AC326A2B1B0}" presName="bgRect" presStyleLbl="bgShp" presStyleIdx="0" presStyleCnt="4"/>
      <dgm:spPr/>
    </dgm:pt>
    <dgm:pt modelId="{7CF98CAD-87D2-48E3-87BE-DC5AE099EB6A}" type="pres">
      <dgm:prSet presAssocID="{A2478E45-9371-4C64-AA83-0AC326A2B1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t"/>
        </a:ext>
      </dgm:extLst>
    </dgm:pt>
    <dgm:pt modelId="{0D18E19F-804D-4F92-A436-5EC6DC33A0C3}" type="pres">
      <dgm:prSet presAssocID="{A2478E45-9371-4C64-AA83-0AC326A2B1B0}" presName="spaceRect" presStyleCnt="0"/>
      <dgm:spPr/>
    </dgm:pt>
    <dgm:pt modelId="{8B154A73-E43A-48BF-B008-36453EC9AF94}" type="pres">
      <dgm:prSet presAssocID="{A2478E45-9371-4C64-AA83-0AC326A2B1B0}" presName="parTx" presStyleLbl="revTx" presStyleIdx="0" presStyleCnt="4">
        <dgm:presLayoutVars>
          <dgm:chMax val="0"/>
          <dgm:chPref val="0"/>
        </dgm:presLayoutVars>
      </dgm:prSet>
      <dgm:spPr/>
    </dgm:pt>
    <dgm:pt modelId="{DDCB9A05-E07F-418A-BD58-C9F01E30370B}" type="pres">
      <dgm:prSet presAssocID="{337E1AAE-36DE-4B2E-AD21-629FD97222CC}" presName="sibTrans" presStyleCnt="0"/>
      <dgm:spPr/>
    </dgm:pt>
    <dgm:pt modelId="{AFC7899B-86DF-44A4-BF63-F572F382C0B3}" type="pres">
      <dgm:prSet presAssocID="{93E821C7-F589-4D93-907A-B897510581AF}" presName="compNode" presStyleCnt="0"/>
      <dgm:spPr/>
    </dgm:pt>
    <dgm:pt modelId="{5E233318-A8BD-443C-A026-88C1608A827B}" type="pres">
      <dgm:prSet presAssocID="{93E821C7-F589-4D93-907A-B897510581AF}" presName="bgRect" presStyleLbl="bgShp" presStyleIdx="1" presStyleCnt="4"/>
      <dgm:spPr/>
    </dgm:pt>
    <dgm:pt modelId="{1C2CEF74-5A0E-4D5B-9288-2DD4B37AA725}" type="pres">
      <dgm:prSet presAssocID="{93E821C7-F589-4D93-907A-B897510581A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60026ED6-1F3B-4DAE-BA99-AAD22789117D}" type="pres">
      <dgm:prSet presAssocID="{93E821C7-F589-4D93-907A-B897510581AF}" presName="spaceRect" presStyleCnt="0"/>
      <dgm:spPr/>
    </dgm:pt>
    <dgm:pt modelId="{D41F14F7-E942-4E1B-9C35-6BC1A7D96DA0}" type="pres">
      <dgm:prSet presAssocID="{93E821C7-F589-4D93-907A-B897510581AF}" presName="parTx" presStyleLbl="revTx" presStyleIdx="1" presStyleCnt="4">
        <dgm:presLayoutVars>
          <dgm:chMax val="0"/>
          <dgm:chPref val="0"/>
        </dgm:presLayoutVars>
      </dgm:prSet>
      <dgm:spPr/>
    </dgm:pt>
    <dgm:pt modelId="{02AAC1AA-300F-4CFD-8D2D-F8F4D1AAE42C}" type="pres">
      <dgm:prSet presAssocID="{20B0E494-3786-4FF0-A75A-CF16341FB1E3}" presName="sibTrans" presStyleCnt="0"/>
      <dgm:spPr/>
    </dgm:pt>
    <dgm:pt modelId="{2B4F4294-8DAD-4D44-A80A-36000D2992E9}" type="pres">
      <dgm:prSet presAssocID="{D46147D1-CDE5-4B32-9DD6-56B113A10F75}" presName="compNode" presStyleCnt="0"/>
      <dgm:spPr/>
    </dgm:pt>
    <dgm:pt modelId="{287F4B7F-FA14-4A1B-8DA8-93E448AFE4F3}" type="pres">
      <dgm:prSet presAssocID="{D46147D1-CDE5-4B32-9DD6-56B113A10F75}" presName="bgRect" presStyleLbl="bgShp" presStyleIdx="2" presStyleCnt="4"/>
      <dgm:spPr/>
    </dgm:pt>
    <dgm:pt modelId="{3D67EE11-B11E-4367-A6ED-8657BA0D4844}" type="pres">
      <dgm:prSet presAssocID="{D46147D1-CDE5-4B32-9DD6-56B113A10F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E9227A68-DB90-4ADA-8466-CB452EEFBF0C}" type="pres">
      <dgm:prSet presAssocID="{D46147D1-CDE5-4B32-9DD6-56B113A10F75}" presName="spaceRect" presStyleCnt="0"/>
      <dgm:spPr/>
    </dgm:pt>
    <dgm:pt modelId="{46F9FA76-6D9F-4816-A037-67310AAE07A3}" type="pres">
      <dgm:prSet presAssocID="{D46147D1-CDE5-4B32-9DD6-56B113A10F75}" presName="parTx" presStyleLbl="revTx" presStyleIdx="2" presStyleCnt="4">
        <dgm:presLayoutVars>
          <dgm:chMax val="0"/>
          <dgm:chPref val="0"/>
        </dgm:presLayoutVars>
      </dgm:prSet>
      <dgm:spPr/>
    </dgm:pt>
    <dgm:pt modelId="{CBB4908E-42F1-42ED-8926-2218299011C5}" type="pres">
      <dgm:prSet presAssocID="{A086FC6C-5D6E-498D-93DE-400E1E245E8D}" presName="sibTrans" presStyleCnt="0"/>
      <dgm:spPr/>
    </dgm:pt>
    <dgm:pt modelId="{D07627FF-CD1E-4CB0-A364-4ED830370148}" type="pres">
      <dgm:prSet presAssocID="{66F3E596-472E-462D-BECC-9125EFD80406}" presName="compNode" presStyleCnt="0"/>
      <dgm:spPr/>
    </dgm:pt>
    <dgm:pt modelId="{0465EA34-97E6-4FAB-87D8-994FBC45B221}" type="pres">
      <dgm:prSet presAssocID="{66F3E596-472E-462D-BECC-9125EFD80406}" presName="bgRect" presStyleLbl="bgShp" presStyleIdx="3" presStyleCnt="4"/>
      <dgm:spPr/>
    </dgm:pt>
    <dgm:pt modelId="{FCD29C9E-0886-4593-B787-55B1A9A206E5}" type="pres">
      <dgm:prSet presAssocID="{66F3E596-472E-462D-BECC-9125EFD804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24E82A0E-85E8-4D97-9765-9BE240FC740E}" type="pres">
      <dgm:prSet presAssocID="{66F3E596-472E-462D-BECC-9125EFD80406}" presName="spaceRect" presStyleCnt="0"/>
      <dgm:spPr/>
    </dgm:pt>
    <dgm:pt modelId="{2C271A94-0CF2-4472-91B6-BB22E3625F3C}" type="pres">
      <dgm:prSet presAssocID="{66F3E596-472E-462D-BECC-9125EFD80406}" presName="parTx" presStyleLbl="revTx" presStyleIdx="3" presStyleCnt="4">
        <dgm:presLayoutVars>
          <dgm:chMax val="0"/>
          <dgm:chPref val="0"/>
        </dgm:presLayoutVars>
      </dgm:prSet>
      <dgm:spPr/>
    </dgm:pt>
  </dgm:ptLst>
  <dgm:cxnLst>
    <dgm:cxn modelId="{2A44880E-FDA7-411C-A675-35A241CE3A42}" srcId="{0FE73E86-1ABE-430B-9464-0AEE520CBEBD}" destId="{D46147D1-CDE5-4B32-9DD6-56B113A10F75}" srcOrd="2" destOrd="0" parTransId="{AC40ABA7-95F8-4FA1-B5E2-DFC53D20EF16}" sibTransId="{A086FC6C-5D6E-498D-93DE-400E1E245E8D}"/>
    <dgm:cxn modelId="{C1D5AA15-1B7D-44A3-8BF4-10C082B22829}" srcId="{0FE73E86-1ABE-430B-9464-0AEE520CBEBD}" destId="{A2478E45-9371-4C64-AA83-0AC326A2B1B0}" srcOrd="0" destOrd="0" parTransId="{AB639F99-C013-4EEE-A0E3-BDA35C7CDF19}" sibTransId="{337E1AAE-36DE-4B2E-AD21-629FD97222CC}"/>
    <dgm:cxn modelId="{B687B217-456E-4E49-9345-91D93AB65B94}" srcId="{0FE73E86-1ABE-430B-9464-0AEE520CBEBD}" destId="{93E821C7-F589-4D93-907A-B897510581AF}" srcOrd="1" destOrd="0" parTransId="{3833380D-CB02-4A5C-B62B-54A122B28E6F}" sibTransId="{20B0E494-3786-4FF0-A75A-CF16341FB1E3}"/>
    <dgm:cxn modelId="{43772221-9138-49CA-98BF-F7251D83A1B1}" type="presOf" srcId="{0FE73E86-1ABE-430B-9464-0AEE520CBEBD}" destId="{C9302150-B3C0-43E4-8589-6D20A2409755}" srcOrd="0" destOrd="0" presId="urn:microsoft.com/office/officeart/2018/2/layout/IconVerticalSolidList"/>
    <dgm:cxn modelId="{AF1A3062-57A8-4DF9-8BE4-65221872D24E}" srcId="{0FE73E86-1ABE-430B-9464-0AEE520CBEBD}" destId="{66F3E596-472E-462D-BECC-9125EFD80406}" srcOrd="3" destOrd="0" parTransId="{B2FA173A-264B-4BD1-93CD-5C9FE8C0107C}" sibTransId="{77B38588-CC6A-4BF8-B3A4-C34507A709AE}"/>
    <dgm:cxn modelId="{D290DA44-387F-4C85-B6E6-2F2AB8FB22FA}" type="presOf" srcId="{A2478E45-9371-4C64-AA83-0AC326A2B1B0}" destId="{8B154A73-E43A-48BF-B008-36453EC9AF94}" srcOrd="0" destOrd="0" presId="urn:microsoft.com/office/officeart/2018/2/layout/IconVerticalSolidList"/>
    <dgm:cxn modelId="{069A9246-5B83-4408-A887-BC2931C8B30F}" type="presOf" srcId="{93E821C7-F589-4D93-907A-B897510581AF}" destId="{D41F14F7-E942-4E1B-9C35-6BC1A7D96DA0}" srcOrd="0" destOrd="0" presId="urn:microsoft.com/office/officeart/2018/2/layout/IconVerticalSolidList"/>
    <dgm:cxn modelId="{45274788-B393-45BC-A3D6-85692D79F347}" type="presOf" srcId="{66F3E596-472E-462D-BECC-9125EFD80406}" destId="{2C271A94-0CF2-4472-91B6-BB22E3625F3C}" srcOrd="0" destOrd="0" presId="urn:microsoft.com/office/officeart/2018/2/layout/IconVerticalSolidList"/>
    <dgm:cxn modelId="{445EE3A6-494C-4F18-8F91-5DA9EC6A5260}" type="presOf" srcId="{D46147D1-CDE5-4B32-9DD6-56B113A10F75}" destId="{46F9FA76-6D9F-4816-A037-67310AAE07A3}" srcOrd="0" destOrd="0" presId="urn:microsoft.com/office/officeart/2018/2/layout/IconVerticalSolidList"/>
    <dgm:cxn modelId="{3CE1D428-E4DB-43EA-A484-54C9B4CB56C7}" type="presParOf" srcId="{C9302150-B3C0-43E4-8589-6D20A2409755}" destId="{C7275725-2507-4AAF-A469-2F6E636A39CC}" srcOrd="0" destOrd="0" presId="urn:microsoft.com/office/officeart/2018/2/layout/IconVerticalSolidList"/>
    <dgm:cxn modelId="{E48C2638-CFD7-4D3D-8FBB-0E5525E61D36}" type="presParOf" srcId="{C7275725-2507-4AAF-A469-2F6E636A39CC}" destId="{A7F6053D-05E6-43BD-87A9-0E17DDC4D002}" srcOrd="0" destOrd="0" presId="urn:microsoft.com/office/officeart/2018/2/layout/IconVerticalSolidList"/>
    <dgm:cxn modelId="{29D181E0-5ACB-4E4D-9269-D11EBA824890}" type="presParOf" srcId="{C7275725-2507-4AAF-A469-2F6E636A39CC}" destId="{7CF98CAD-87D2-48E3-87BE-DC5AE099EB6A}" srcOrd="1" destOrd="0" presId="urn:microsoft.com/office/officeart/2018/2/layout/IconVerticalSolidList"/>
    <dgm:cxn modelId="{0ABACC0E-2CA7-4D56-81FF-37FBA1C22169}" type="presParOf" srcId="{C7275725-2507-4AAF-A469-2F6E636A39CC}" destId="{0D18E19F-804D-4F92-A436-5EC6DC33A0C3}" srcOrd="2" destOrd="0" presId="urn:microsoft.com/office/officeart/2018/2/layout/IconVerticalSolidList"/>
    <dgm:cxn modelId="{4E792CE6-8DD0-41FC-A564-F80BFCB82733}" type="presParOf" srcId="{C7275725-2507-4AAF-A469-2F6E636A39CC}" destId="{8B154A73-E43A-48BF-B008-36453EC9AF94}" srcOrd="3" destOrd="0" presId="urn:microsoft.com/office/officeart/2018/2/layout/IconVerticalSolidList"/>
    <dgm:cxn modelId="{A3063310-FCAD-43D2-9B30-88E660C55D06}" type="presParOf" srcId="{C9302150-B3C0-43E4-8589-6D20A2409755}" destId="{DDCB9A05-E07F-418A-BD58-C9F01E30370B}" srcOrd="1" destOrd="0" presId="urn:microsoft.com/office/officeart/2018/2/layout/IconVerticalSolidList"/>
    <dgm:cxn modelId="{95AC2BD8-8D9B-4584-AADF-5741A3FADDBF}" type="presParOf" srcId="{C9302150-B3C0-43E4-8589-6D20A2409755}" destId="{AFC7899B-86DF-44A4-BF63-F572F382C0B3}" srcOrd="2" destOrd="0" presId="urn:microsoft.com/office/officeart/2018/2/layout/IconVerticalSolidList"/>
    <dgm:cxn modelId="{98E9D788-2AD1-478D-8241-F43D2306B4C9}" type="presParOf" srcId="{AFC7899B-86DF-44A4-BF63-F572F382C0B3}" destId="{5E233318-A8BD-443C-A026-88C1608A827B}" srcOrd="0" destOrd="0" presId="urn:microsoft.com/office/officeart/2018/2/layout/IconVerticalSolidList"/>
    <dgm:cxn modelId="{05ADA0D1-8E1E-4E2A-9EB8-297ED58368FA}" type="presParOf" srcId="{AFC7899B-86DF-44A4-BF63-F572F382C0B3}" destId="{1C2CEF74-5A0E-4D5B-9288-2DD4B37AA725}" srcOrd="1" destOrd="0" presId="urn:microsoft.com/office/officeart/2018/2/layout/IconVerticalSolidList"/>
    <dgm:cxn modelId="{C12B2B7A-4DD9-4673-96C1-176A29CFB264}" type="presParOf" srcId="{AFC7899B-86DF-44A4-BF63-F572F382C0B3}" destId="{60026ED6-1F3B-4DAE-BA99-AAD22789117D}" srcOrd="2" destOrd="0" presId="urn:microsoft.com/office/officeart/2018/2/layout/IconVerticalSolidList"/>
    <dgm:cxn modelId="{332BCB3A-A35F-4DA3-B8C6-A662D70D74F1}" type="presParOf" srcId="{AFC7899B-86DF-44A4-BF63-F572F382C0B3}" destId="{D41F14F7-E942-4E1B-9C35-6BC1A7D96DA0}" srcOrd="3" destOrd="0" presId="urn:microsoft.com/office/officeart/2018/2/layout/IconVerticalSolidList"/>
    <dgm:cxn modelId="{A7D13527-8155-4275-B3CC-B0B138EAA0EF}" type="presParOf" srcId="{C9302150-B3C0-43E4-8589-6D20A2409755}" destId="{02AAC1AA-300F-4CFD-8D2D-F8F4D1AAE42C}" srcOrd="3" destOrd="0" presId="urn:microsoft.com/office/officeart/2018/2/layout/IconVerticalSolidList"/>
    <dgm:cxn modelId="{59F55931-93DE-4AEF-A9CE-D802C598FF15}" type="presParOf" srcId="{C9302150-B3C0-43E4-8589-6D20A2409755}" destId="{2B4F4294-8DAD-4D44-A80A-36000D2992E9}" srcOrd="4" destOrd="0" presId="urn:microsoft.com/office/officeart/2018/2/layout/IconVerticalSolidList"/>
    <dgm:cxn modelId="{676F0C40-80D9-4B33-BB75-202936380EE2}" type="presParOf" srcId="{2B4F4294-8DAD-4D44-A80A-36000D2992E9}" destId="{287F4B7F-FA14-4A1B-8DA8-93E448AFE4F3}" srcOrd="0" destOrd="0" presId="urn:microsoft.com/office/officeart/2018/2/layout/IconVerticalSolidList"/>
    <dgm:cxn modelId="{BBBA1970-0C3B-4698-B473-70D172EEF3D0}" type="presParOf" srcId="{2B4F4294-8DAD-4D44-A80A-36000D2992E9}" destId="{3D67EE11-B11E-4367-A6ED-8657BA0D4844}" srcOrd="1" destOrd="0" presId="urn:microsoft.com/office/officeart/2018/2/layout/IconVerticalSolidList"/>
    <dgm:cxn modelId="{A782AD34-6904-44EF-9705-37BB15D00405}" type="presParOf" srcId="{2B4F4294-8DAD-4D44-A80A-36000D2992E9}" destId="{E9227A68-DB90-4ADA-8466-CB452EEFBF0C}" srcOrd="2" destOrd="0" presId="urn:microsoft.com/office/officeart/2018/2/layout/IconVerticalSolidList"/>
    <dgm:cxn modelId="{D8C6494A-FD2E-4DC2-885B-E32BCBFBDF62}" type="presParOf" srcId="{2B4F4294-8DAD-4D44-A80A-36000D2992E9}" destId="{46F9FA76-6D9F-4816-A037-67310AAE07A3}" srcOrd="3" destOrd="0" presId="urn:microsoft.com/office/officeart/2018/2/layout/IconVerticalSolidList"/>
    <dgm:cxn modelId="{7165E68C-B8A8-49A8-9F40-0550D1D7484D}" type="presParOf" srcId="{C9302150-B3C0-43E4-8589-6D20A2409755}" destId="{CBB4908E-42F1-42ED-8926-2218299011C5}" srcOrd="5" destOrd="0" presId="urn:microsoft.com/office/officeart/2018/2/layout/IconVerticalSolidList"/>
    <dgm:cxn modelId="{9091C5C6-70A1-473A-A52D-7D8B7857A591}" type="presParOf" srcId="{C9302150-B3C0-43E4-8589-6D20A2409755}" destId="{D07627FF-CD1E-4CB0-A364-4ED830370148}" srcOrd="6" destOrd="0" presId="urn:microsoft.com/office/officeart/2018/2/layout/IconVerticalSolidList"/>
    <dgm:cxn modelId="{D2ACEADD-09C3-4C85-A5AC-2946EEB8905A}" type="presParOf" srcId="{D07627FF-CD1E-4CB0-A364-4ED830370148}" destId="{0465EA34-97E6-4FAB-87D8-994FBC45B221}" srcOrd="0" destOrd="0" presId="urn:microsoft.com/office/officeart/2018/2/layout/IconVerticalSolidList"/>
    <dgm:cxn modelId="{4A24AD5C-4393-451F-A249-5B7E57083A5E}" type="presParOf" srcId="{D07627FF-CD1E-4CB0-A364-4ED830370148}" destId="{FCD29C9E-0886-4593-B787-55B1A9A206E5}" srcOrd="1" destOrd="0" presId="urn:microsoft.com/office/officeart/2018/2/layout/IconVerticalSolidList"/>
    <dgm:cxn modelId="{F9A5A94E-ACAD-4641-9C5E-0F0781743F6F}" type="presParOf" srcId="{D07627FF-CD1E-4CB0-A364-4ED830370148}" destId="{24E82A0E-85E8-4D97-9765-9BE240FC740E}" srcOrd="2" destOrd="0" presId="urn:microsoft.com/office/officeart/2018/2/layout/IconVerticalSolidList"/>
    <dgm:cxn modelId="{1472AEFE-EBE6-435C-A902-748B3AFE8D82}" type="presParOf" srcId="{D07627FF-CD1E-4CB0-A364-4ED830370148}" destId="{2C271A94-0CF2-4472-91B6-BB22E3625F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CB1126-0732-416F-81C0-5B4B2E9212E7}"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5FE862A3-FCB9-43A8-94FE-9EACF5F46D3E}">
      <dgm:prSet/>
      <dgm:spPr/>
      <dgm:t>
        <a:bodyPr/>
        <a:lstStyle/>
        <a:p>
          <a:r>
            <a:rPr lang="en-US"/>
            <a:t>Gather following information about case contacts</a:t>
          </a:r>
        </a:p>
      </dgm:t>
    </dgm:pt>
    <dgm:pt modelId="{71AA4FE9-C13E-4ED0-ACFD-74AC065000CD}" type="parTrans" cxnId="{FAEC3658-6C2C-4ECD-8496-2166F36E8E5D}">
      <dgm:prSet/>
      <dgm:spPr/>
      <dgm:t>
        <a:bodyPr/>
        <a:lstStyle/>
        <a:p>
          <a:endParaRPr lang="en-US"/>
        </a:p>
      </dgm:t>
    </dgm:pt>
    <dgm:pt modelId="{B99B90BC-26FA-49C4-A24B-537ECE90877E}" type="sibTrans" cxnId="{FAEC3658-6C2C-4ECD-8496-2166F36E8E5D}">
      <dgm:prSet/>
      <dgm:spPr/>
      <dgm:t>
        <a:bodyPr/>
        <a:lstStyle/>
        <a:p>
          <a:endParaRPr lang="en-US"/>
        </a:p>
      </dgm:t>
    </dgm:pt>
    <dgm:pt modelId="{1E397F7B-F11C-4DA9-857C-880395B93161}">
      <dgm:prSet/>
      <dgm:spPr/>
      <dgm:t>
        <a:bodyPr/>
        <a:lstStyle/>
        <a:p>
          <a:r>
            <a:rPr lang="en-US"/>
            <a:t>Name</a:t>
          </a:r>
        </a:p>
      </dgm:t>
    </dgm:pt>
    <dgm:pt modelId="{36DE2788-0A31-486C-BBAD-A81E039ABEDC}" type="parTrans" cxnId="{961C72FD-D370-4A09-9FFE-C38CCAB88FDC}">
      <dgm:prSet/>
      <dgm:spPr/>
      <dgm:t>
        <a:bodyPr/>
        <a:lstStyle/>
        <a:p>
          <a:endParaRPr lang="en-US"/>
        </a:p>
      </dgm:t>
    </dgm:pt>
    <dgm:pt modelId="{1B48377B-743F-49CD-8F8D-A44CFD7DD9E6}" type="sibTrans" cxnId="{961C72FD-D370-4A09-9FFE-C38CCAB88FDC}">
      <dgm:prSet/>
      <dgm:spPr/>
      <dgm:t>
        <a:bodyPr/>
        <a:lstStyle/>
        <a:p>
          <a:endParaRPr lang="en-US"/>
        </a:p>
      </dgm:t>
    </dgm:pt>
    <dgm:pt modelId="{EF9581D1-5272-441C-9545-064ED37F700B}">
      <dgm:prSet/>
      <dgm:spPr/>
      <dgm:t>
        <a:bodyPr/>
        <a:lstStyle/>
        <a:p>
          <a:r>
            <a:rPr lang="en-US"/>
            <a:t>Address/Phone number</a:t>
          </a:r>
        </a:p>
      </dgm:t>
    </dgm:pt>
    <dgm:pt modelId="{429343AB-0CE1-4238-821A-B41DACC43D5E}" type="parTrans" cxnId="{59BB46DD-6077-45FA-8F2D-94EA175BC3B3}">
      <dgm:prSet/>
      <dgm:spPr/>
      <dgm:t>
        <a:bodyPr/>
        <a:lstStyle/>
        <a:p>
          <a:endParaRPr lang="en-US"/>
        </a:p>
      </dgm:t>
    </dgm:pt>
    <dgm:pt modelId="{97F5D827-F376-47FD-99D0-716CB82E5A5C}" type="sibTrans" cxnId="{59BB46DD-6077-45FA-8F2D-94EA175BC3B3}">
      <dgm:prSet/>
      <dgm:spPr/>
      <dgm:t>
        <a:bodyPr/>
        <a:lstStyle/>
        <a:p>
          <a:endParaRPr lang="en-US"/>
        </a:p>
      </dgm:t>
    </dgm:pt>
    <dgm:pt modelId="{5BA23AD4-703A-492B-A55E-DB9BAD3BC36C}">
      <dgm:prSet/>
      <dgm:spPr/>
      <dgm:t>
        <a:bodyPr/>
        <a:lstStyle/>
        <a:p>
          <a:r>
            <a:rPr lang="en-US"/>
            <a:t>Demographic information</a:t>
          </a:r>
        </a:p>
      </dgm:t>
    </dgm:pt>
    <dgm:pt modelId="{74D132DD-8882-4B3F-AF8B-4F00F990463B}" type="parTrans" cxnId="{80657CC2-C2F4-4498-8921-10D025F22E66}">
      <dgm:prSet/>
      <dgm:spPr/>
      <dgm:t>
        <a:bodyPr/>
        <a:lstStyle/>
        <a:p>
          <a:endParaRPr lang="en-US"/>
        </a:p>
      </dgm:t>
    </dgm:pt>
    <dgm:pt modelId="{6E393EA8-64F4-4BDD-B7BA-F9C651ED7431}" type="sibTrans" cxnId="{80657CC2-C2F4-4498-8921-10D025F22E66}">
      <dgm:prSet/>
      <dgm:spPr/>
      <dgm:t>
        <a:bodyPr/>
        <a:lstStyle/>
        <a:p>
          <a:endParaRPr lang="en-US"/>
        </a:p>
      </dgm:t>
    </dgm:pt>
    <dgm:pt modelId="{41B4F6B4-0793-4886-B09A-D75EA6A8BB75}">
      <dgm:prSet/>
      <dgm:spPr/>
      <dgm:t>
        <a:bodyPr/>
        <a:lstStyle/>
        <a:p>
          <a:r>
            <a:rPr lang="en-US"/>
            <a:t>Date of first and last exposure with the case</a:t>
          </a:r>
        </a:p>
      </dgm:t>
    </dgm:pt>
    <dgm:pt modelId="{2AEE2500-107F-40D4-ABEE-B11E33699AE9}" type="parTrans" cxnId="{6EA9ADC1-C56B-4F96-9011-4EE77279B78C}">
      <dgm:prSet/>
      <dgm:spPr/>
      <dgm:t>
        <a:bodyPr/>
        <a:lstStyle/>
        <a:p>
          <a:endParaRPr lang="en-US"/>
        </a:p>
      </dgm:t>
    </dgm:pt>
    <dgm:pt modelId="{64F69DCD-CC8F-4DE0-9D1D-C674FD7D2913}" type="sibTrans" cxnId="{6EA9ADC1-C56B-4F96-9011-4EE77279B78C}">
      <dgm:prSet/>
      <dgm:spPr/>
      <dgm:t>
        <a:bodyPr/>
        <a:lstStyle/>
        <a:p>
          <a:endParaRPr lang="en-US"/>
        </a:p>
      </dgm:t>
    </dgm:pt>
    <dgm:pt modelId="{A2F51BE3-3BDE-402D-B90F-2D33371D7746}">
      <dgm:prSet/>
      <dgm:spPr/>
      <dgm:t>
        <a:bodyPr/>
        <a:lstStyle/>
        <a:p>
          <a:r>
            <a:rPr lang="en-US"/>
            <a:t>Date of onset of symptoms in index case (fever and respiratory symptoms)</a:t>
          </a:r>
        </a:p>
      </dgm:t>
    </dgm:pt>
    <dgm:pt modelId="{59EC1CA9-9106-45C8-8DED-D9AF78521391}" type="parTrans" cxnId="{108228C4-67F3-4535-B476-BC31DBE5E29D}">
      <dgm:prSet/>
      <dgm:spPr/>
      <dgm:t>
        <a:bodyPr/>
        <a:lstStyle/>
        <a:p>
          <a:endParaRPr lang="en-US"/>
        </a:p>
      </dgm:t>
    </dgm:pt>
    <dgm:pt modelId="{1A776790-18AA-4BEB-8E63-429D228192A0}" type="sibTrans" cxnId="{108228C4-67F3-4535-B476-BC31DBE5E29D}">
      <dgm:prSet/>
      <dgm:spPr/>
      <dgm:t>
        <a:bodyPr/>
        <a:lstStyle/>
        <a:p>
          <a:endParaRPr lang="en-US"/>
        </a:p>
      </dgm:t>
    </dgm:pt>
    <dgm:pt modelId="{B3AFFB8E-A431-4FE2-AA87-70395E61766F}" type="pres">
      <dgm:prSet presAssocID="{FECB1126-0732-416F-81C0-5B4B2E9212E7}" presName="linear" presStyleCnt="0">
        <dgm:presLayoutVars>
          <dgm:animLvl val="lvl"/>
          <dgm:resizeHandles val="exact"/>
        </dgm:presLayoutVars>
      </dgm:prSet>
      <dgm:spPr/>
    </dgm:pt>
    <dgm:pt modelId="{B6D77F88-ECB0-45A5-AADB-F4D1A97614A2}" type="pres">
      <dgm:prSet presAssocID="{5FE862A3-FCB9-43A8-94FE-9EACF5F46D3E}" presName="parentText" presStyleLbl="node1" presStyleIdx="0" presStyleCnt="1">
        <dgm:presLayoutVars>
          <dgm:chMax val="0"/>
          <dgm:bulletEnabled val="1"/>
        </dgm:presLayoutVars>
      </dgm:prSet>
      <dgm:spPr/>
    </dgm:pt>
    <dgm:pt modelId="{3B86CEB3-B37A-4803-97FE-1D1B78486C44}" type="pres">
      <dgm:prSet presAssocID="{5FE862A3-FCB9-43A8-94FE-9EACF5F46D3E}" presName="childText" presStyleLbl="revTx" presStyleIdx="0" presStyleCnt="1">
        <dgm:presLayoutVars>
          <dgm:bulletEnabled val="1"/>
        </dgm:presLayoutVars>
      </dgm:prSet>
      <dgm:spPr/>
    </dgm:pt>
  </dgm:ptLst>
  <dgm:cxnLst>
    <dgm:cxn modelId="{6BBC023D-2F4F-4EEF-B609-2B00C62E220B}" type="presOf" srcId="{41B4F6B4-0793-4886-B09A-D75EA6A8BB75}" destId="{3B86CEB3-B37A-4803-97FE-1D1B78486C44}" srcOrd="0" destOrd="3" presId="urn:microsoft.com/office/officeart/2005/8/layout/vList2"/>
    <dgm:cxn modelId="{6BBAF441-0BB1-4F44-A3DB-996E151AF094}" type="presOf" srcId="{1E397F7B-F11C-4DA9-857C-880395B93161}" destId="{3B86CEB3-B37A-4803-97FE-1D1B78486C44}" srcOrd="0" destOrd="0" presId="urn:microsoft.com/office/officeart/2005/8/layout/vList2"/>
    <dgm:cxn modelId="{FAEC3658-6C2C-4ECD-8496-2166F36E8E5D}" srcId="{FECB1126-0732-416F-81C0-5B4B2E9212E7}" destId="{5FE862A3-FCB9-43A8-94FE-9EACF5F46D3E}" srcOrd="0" destOrd="0" parTransId="{71AA4FE9-C13E-4ED0-ACFD-74AC065000CD}" sibTransId="{B99B90BC-26FA-49C4-A24B-537ECE90877E}"/>
    <dgm:cxn modelId="{EFE14158-D03F-401E-881F-F9B998CD0A02}" type="presOf" srcId="{EF9581D1-5272-441C-9545-064ED37F700B}" destId="{3B86CEB3-B37A-4803-97FE-1D1B78486C44}" srcOrd="0" destOrd="1" presId="urn:microsoft.com/office/officeart/2005/8/layout/vList2"/>
    <dgm:cxn modelId="{DB320C7E-4D6D-4F69-BC6D-7D7154DC3E99}" type="presOf" srcId="{5FE862A3-FCB9-43A8-94FE-9EACF5F46D3E}" destId="{B6D77F88-ECB0-45A5-AADB-F4D1A97614A2}" srcOrd="0" destOrd="0" presId="urn:microsoft.com/office/officeart/2005/8/layout/vList2"/>
    <dgm:cxn modelId="{1AAFDB9D-3676-4BF7-A5E2-37BC8F51D219}" type="presOf" srcId="{5BA23AD4-703A-492B-A55E-DB9BAD3BC36C}" destId="{3B86CEB3-B37A-4803-97FE-1D1B78486C44}" srcOrd="0" destOrd="2" presId="urn:microsoft.com/office/officeart/2005/8/layout/vList2"/>
    <dgm:cxn modelId="{6EA9ADC1-C56B-4F96-9011-4EE77279B78C}" srcId="{5FE862A3-FCB9-43A8-94FE-9EACF5F46D3E}" destId="{41B4F6B4-0793-4886-B09A-D75EA6A8BB75}" srcOrd="3" destOrd="0" parTransId="{2AEE2500-107F-40D4-ABEE-B11E33699AE9}" sibTransId="{64F69DCD-CC8F-4DE0-9D1D-C674FD7D2913}"/>
    <dgm:cxn modelId="{80657CC2-C2F4-4498-8921-10D025F22E66}" srcId="{5FE862A3-FCB9-43A8-94FE-9EACF5F46D3E}" destId="{5BA23AD4-703A-492B-A55E-DB9BAD3BC36C}" srcOrd="2" destOrd="0" parTransId="{74D132DD-8882-4B3F-AF8B-4F00F990463B}" sibTransId="{6E393EA8-64F4-4BDD-B7BA-F9C651ED7431}"/>
    <dgm:cxn modelId="{108228C4-67F3-4535-B476-BC31DBE5E29D}" srcId="{5FE862A3-FCB9-43A8-94FE-9EACF5F46D3E}" destId="{A2F51BE3-3BDE-402D-B90F-2D33371D7746}" srcOrd="4" destOrd="0" parTransId="{59EC1CA9-9106-45C8-8DED-D9AF78521391}" sibTransId="{1A776790-18AA-4BEB-8E63-429D228192A0}"/>
    <dgm:cxn modelId="{757387DA-829E-49C3-9D7B-C2882CBF7ADA}" type="presOf" srcId="{FECB1126-0732-416F-81C0-5B4B2E9212E7}" destId="{B3AFFB8E-A431-4FE2-AA87-70395E61766F}" srcOrd="0" destOrd="0" presId="urn:microsoft.com/office/officeart/2005/8/layout/vList2"/>
    <dgm:cxn modelId="{59BB46DD-6077-45FA-8F2D-94EA175BC3B3}" srcId="{5FE862A3-FCB9-43A8-94FE-9EACF5F46D3E}" destId="{EF9581D1-5272-441C-9545-064ED37F700B}" srcOrd="1" destOrd="0" parTransId="{429343AB-0CE1-4238-821A-B41DACC43D5E}" sibTransId="{97F5D827-F376-47FD-99D0-716CB82E5A5C}"/>
    <dgm:cxn modelId="{4A738EE3-8F6B-41F3-A189-3B0F9FA48D77}" type="presOf" srcId="{A2F51BE3-3BDE-402D-B90F-2D33371D7746}" destId="{3B86CEB3-B37A-4803-97FE-1D1B78486C44}" srcOrd="0" destOrd="4" presId="urn:microsoft.com/office/officeart/2005/8/layout/vList2"/>
    <dgm:cxn modelId="{961C72FD-D370-4A09-9FFE-C38CCAB88FDC}" srcId="{5FE862A3-FCB9-43A8-94FE-9EACF5F46D3E}" destId="{1E397F7B-F11C-4DA9-857C-880395B93161}" srcOrd="0" destOrd="0" parTransId="{36DE2788-0A31-486C-BBAD-A81E039ABEDC}" sibTransId="{1B48377B-743F-49CD-8F8D-A44CFD7DD9E6}"/>
    <dgm:cxn modelId="{50C0EBF4-6001-485A-8658-47F1704ECF18}" type="presParOf" srcId="{B3AFFB8E-A431-4FE2-AA87-70395E61766F}" destId="{B6D77F88-ECB0-45A5-AADB-F4D1A97614A2}" srcOrd="0" destOrd="0" presId="urn:microsoft.com/office/officeart/2005/8/layout/vList2"/>
    <dgm:cxn modelId="{DCBD64CE-7B0B-4932-A936-A3722D2CF082}" type="presParOf" srcId="{B3AFFB8E-A431-4FE2-AA87-70395E61766F}" destId="{3B86CEB3-B37A-4803-97FE-1D1B78486C4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6F20F9-745E-4722-9A78-3EF91FF36D0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2412F77-BD32-4E60-BCAB-E310C5EE37BF}">
      <dgm:prSet/>
      <dgm:spPr/>
      <dgm:t>
        <a:bodyPr/>
        <a:lstStyle/>
        <a:p>
          <a:r>
            <a:rPr lang="en-US" dirty="0"/>
            <a:t>Lower respiratory specimen (higher diagnostic value)</a:t>
          </a:r>
        </a:p>
      </dgm:t>
    </dgm:pt>
    <dgm:pt modelId="{011790FB-20B3-4C38-927B-CD56168F0549}" type="parTrans" cxnId="{BAA47EE9-ED73-4BFE-B19E-D887C3000655}">
      <dgm:prSet/>
      <dgm:spPr/>
      <dgm:t>
        <a:bodyPr/>
        <a:lstStyle/>
        <a:p>
          <a:endParaRPr lang="en-US"/>
        </a:p>
      </dgm:t>
    </dgm:pt>
    <dgm:pt modelId="{0911ECC8-7516-4A5C-AC80-36BE41F1105D}" type="sibTrans" cxnId="{BAA47EE9-ED73-4BFE-B19E-D887C3000655}">
      <dgm:prSet/>
      <dgm:spPr/>
      <dgm:t>
        <a:bodyPr/>
        <a:lstStyle/>
        <a:p>
          <a:endParaRPr lang="en-US"/>
        </a:p>
      </dgm:t>
    </dgm:pt>
    <dgm:pt modelId="{C80A86BE-B01F-404D-9774-FE7E7230233D}">
      <dgm:prSet/>
      <dgm:spPr/>
      <dgm:t>
        <a:bodyPr/>
        <a:lstStyle/>
        <a:p>
          <a:r>
            <a:rPr lang="en-US"/>
            <a:t>Sputum</a:t>
          </a:r>
        </a:p>
      </dgm:t>
    </dgm:pt>
    <dgm:pt modelId="{4674F7A5-05E1-4BF2-84B0-C6FD8829C1AB}" type="parTrans" cxnId="{FF23E485-566B-4594-BCF4-975487F88A7C}">
      <dgm:prSet/>
      <dgm:spPr/>
      <dgm:t>
        <a:bodyPr/>
        <a:lstStyle/>
        <a:p>
          <a:endParaRPr lang="en-US"/>
        </a:p>
      </dgm:t>
    </dgm:pt>
    <dgm:pt modelId="{348EBC67-53AC-443E-9F40-18F27609074B}" type="sibTrans" cxnId="{FF23E485-566B-4594-BCF4-975487F88A7C}">
      <dgm:prSet/>
      <dgm:spPr/>
      <dgm:t>
        <a:bodyPr/>
        <a:lstStyle/>
        <a:p>
          <a:endParaRPr lang="en-US"/>
        </a:p>
      </dgm:t>
    </dgm:pt>
    <dgm:pt modelId="{A0DCC183-2B66-4B1E-9857-F9C5FE70D8F3}">
      <dgm:prSet/>
      <dgm:spPr/>
      <dgm:t>
        <a:bodyPr/>
        <a:lstStyle/>
        <a:p>
          <a:r>
            <a:rPr lang="en-US"/>
            <a:t>Endotracheal Aspirate</a:t>
          </a:r>
        </a:p>
      </dgm:t>
    </dgm:pt>
    <dgm:pt modelId="{417D0322-EDD1-48D8-8530-F7836DC0549A}" type="parTrans" cxnId="{F8F78D25-A19E-425B-B44E-9E11C2455EB9}">
      <dgm:prSet/>
      <dgm:spPr/>
      <dgm:t>
        <a:bodyPr/>
        <a:lstStyle/>
        <a:p>
          <a:endParaRPr lang="en-US"/>
        </a:p>
      </dgm:t>
    </dgm:pt>
    <dgm:pt modelId="{D521EA54-DBC0-4796-804B-0684753E4427}" type="sibTrans" cxnId="{F8F78D25-A19E-425B-B44E-9E11C2455EB9}">
      <dgm:prSet/>
      <dgm:spPr/>
      <dgm:t>
        <a:bodyPr/>
        <a:lstStyle/>
        <a:p>
          <a:endParaRPr lang="en-US"/>
        </a:p>
      </dgm:t>
    </dgm:pt>
    <dgm:pt modelId="{059659FA-5D16-41DE-AE47-2D48939839A9}">
      <dgm:prSet/>
      <dgm:spPr/>
      <dgm:t>
        <a:bodyPr/>
        <a:lstStyle/>
        <a:p>
          <a:r>
            <a:rPr lang="en-US"/>
            <a:t>Bronchoalveolar Lavage</a:t>
          </a:r>
        </a:p>
      </dgm:t>
    </dgm:pt>
    <dgm:pt modelId="{424329A5-3F35-42D1-88F7-9A235409F5B1}" type="parTrans" cxnId="{369692E7-6B4A-4826-A83B-78CF4C56FB93}">
      <dgm:prSet/>
      <dgm:spPr/>
      <dgm:t>
        <a:bodyPr/>
        <a:lstStyle/>
        <a:p>
          <a:endParaRPr lang="en-US"/>
        </a:p>
      </dgm:t>
    </dgm:pt>
    <dgm:pt modelId="{319F940A-8344-426F-BB2C-81914EA25BC2}" type="sibTrans" cxnId="{369692E7-6B4A-4826-A83B-78CF4C56FB93}">
      <dgm:prSet/>
      <dgm:spPr/>
      <dgm:t>
        <a:bodyPr/>
        <a:lstStyle/>
        <a:p>
          <a:endParaRPr lang="en-US"/>
        </a:p>
      </dgm:t>
    </dgm:pt>
    <dgm:pt modelId="{BAD671C3-DAA9-4D12-8897-8FB2721249AE}">
      <dgm:prSet/>
      <dgm:spPr/>
      <dgm:t>
        <a:bodyPr/>
        <a:lstStyle/>
        <a:p>
          <a:r>
            <a:rPr lang="en-US" dirty="0"/>
            <a:t>Nasopharyngeal Aspirate</a:t>
          </a:r>
        </a:p>
      </dgm:t>
    </dgm:pt>
    <dgm:pt modelId="{02DAE16E-AAF7-4D11-B0CD-11C9C7994D5D}" type="parTrans" cxnId="{E1E02C8E-965D-49C7-A51B-56188D899E69}">
      <dgm:prSet/>
      <dgm:spPr/>
      <dgm:t>
        <a:bodyPr/>
        <a:lstStyle/>
        <a:p>
          <a:endParaRPr lang="en-US"/>
        </a:p>
      </dgm:t>
    </dgm:pt>
    <dgm:pt modelId="{66D5DA3E-77DC-4C1F-A32D-7B2A7B74869A}" type="sibTrans" cxnId="{E1E02C8E-965D-49C7-A51B-56188D899E69}">
      <dgm:prSet/>
      <dgm:spPr/>
      <dgm:t>
        <a:bodyPr/>
        <a:lstStyle/>
        <a:p>
          <a:endParaRPr lang="en-US"/>
        </a:p>
      </dgm:t>
    </dgm:pt>
    <dgm:pt modelId="{F3BF8688-69B4-47E4-9156-9C4E95B5DE36}">
      <dgm:prSet/>
      <dgm:spPr/>
      <dgm:t>
        <a:bodyPr/>
        <a:lstStyle/>
        <a:p>
          <a:r>
            <a:rPr lang="en-US"/>
            <a:t>Combined nasopharyngeal and oropharyngeal swab</a:t>
          </a:r>
        </a:p>
      </dgm:t>
    </dgm:pt>
    <dgm:pt modelId="{3DED84E8-3337-4625-90AD-8CD7B16AA6A9}" type="parTrans" cxnId="{2E88AEC1-1F40-4953-ABF0-147E3015AF11}">
      <dgm:prSet/>
      <dgm:spPr/>
      <dgm:t>
        <a:bodyPr/>
        <a:lstStyle/>
        <a:p>
          <a:endParaRPr lang="en-US"/>
        </a:p>
      </dgm:t>
    </dgm:pt>
    <dgm:pt modelId="{85B11C89-4EC1-48B6-952E-CA8001157512}" type="sibTrans" cxnId="{2E88AEC1-1F40-4953-ABF0-147E3015AF11}">
      <dgm:prSet/>
      <dgm:spPr/>
      <dgm:t>
        <a:bodyPr/>
        <a:lstStyle/>
        <a:p>
          <a:endParaRPr lang="en-US"/>
        </a:p>
      </dgm:t>
    </dgm:pt>
    <dgm:pt modelId="{DF63D601-4D64-4A26-9E2D-8254F5D72A87}" type="pres">
      <dgm:prSet presAssocID="{496F20F9-745E-4722-9A78-3EF91FF36D0A}" presName="root" presStyleCnt="0">
        <dgm:presLayoutVars>
          <dgm:dir/>
          <dgm:resizeHandles val="exact"/>
        </dgm:presLayoutVars>
      </dgm:prSet>
      <dgm:spPr/>
    </dgm:pt>
    <dgm:pt modelId="{88555B6F-4FB8-4345-B789-CF6B2C24D794}" type="pres">
      <dgm:prSet presAssocID="{72412F77-BD32-4E60-BCAB-E310C5EE37BF}" presName="compNode" presStyleCnt="0"/>
      <dgm:spPr/>
    </dgm:pt>
    <dgm:pt modelId="{3DB9B911-F4CD-4F12-87B7-C7AF41090A7C}" type="pres">
      <dgm:prSet presAssocID="{72412F77-BD32-4E60-BCAB-E310C5EE37BF}" presName="bgRect" presStyleLbl="bgShp" presStyleIdx="0" presStyleCnt="3"/>
      <dgm:spPr/>
    </dgm:pt>
    <dgm:pt modelId="{7753C90D-B240-450E-8F7F-68626F03BB87}" type="pres">
      <dgm:prSet presAssocID="{72412F77-BD32-4E60-BCAB-E310C5EE37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BFA2A79-C37E-47DB-861D-6DCEAE6D7AE3}" type="pres">
      <dgm:prSet presAssocID="{72412F77-BD32-4E60-BCAB-E310C5EE37BF}" presName="spaceRect" presStyleCnt="0"/>
      <dgm:spPr/>
    </dgm:pt>
    <dgm:pt modelId="{7F02B4FA-4858-4BDE-B830-97C6ACAAFF81}" type="pres">
      <dgm:prSet presAssocID="{72412F77-BD32-4E60-BCAB-E310C5EE37BF}" presName="parTx" presStyleLbl="revTx" presStyleIdx="0" presStyleCnt="4">
        <dgm:presLayoutVars>
          <dgm:chMax val="0"/>
          <dgm:chPref val="0"/>
        </dgm:presLayoutVars>
      </dgm:prSet>
      <dgm:spPr/>
    </dgm:pt>
    <dgm:pt modelId="{E7C420BE-A0B0-4FE7-BCD0-9B32E293BADD}" type="pres">
      <dgm:prSet presAssocID="{72412F77-BD32-4E60-BCAB-E310C5EE37BF}" presName="desTx" presStyleLbl="revTx" presStyleIdx="1" presStyleCnt="4">
        <dgm:presLayoutVars/>
      </dgm:prSet>
      <dgm:spPr/>
    </dgm:pt>
    <dgm:pt modelId="{F4BB9492-4DE3-44F7-B24B-F88C795B0581}" type="pres">
      <dgm:prSet presAssocID="{0911ECC8-7516-4A5C-AC80-36BE41F1105D}" presName="sibTrans" presStyleCnt="0"/>
      <dgm:spPr/>
    </dgm:pt>
    <dgm:pt modelId="{764368E7-A842-423B-BD24-B0A2B5B5B3DB}" type="pres">
      <dgm:prSet presAssocID="{BAD671C3-DAA9-4D12-8897-8FB2721249AE}" presName="compNode" presStyleCnt="0"/>
      <dgm:spPr/>
    </dgm:pt>
    <dgm:pt modelId="{F9A9BB33-2023-4138-A489-92699F1EB13D}" type="pres">
      <dgm:prSet presAssocID="{BAD671C3-DAA9-4D12-8897-8FB2721249AE}" presName="bgRect" presStyleLbl="bgShp" presStyleIdx="1" presStyleCnt="3"/>
      <dgm:spPr/>
    </dgm:pt>
    <dgm:pt modelId="{35A2A70B-253F-4594-BC66-2064913856B7}" type="pres">
      <dgm:prSet presAssocID="{BAD671C3-DAA9-4D12-8897-8FB2721249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ue"/>
        </a:ext>
      </dgm:extLst>
    </dgm:pt>
    <dgm:pt modelId="{BF634EF7-3510-49FA-A304-024842B89730}" type="pres">
      <dgm:prSet presAssocID="{BAD671C3-DAA9-4D12-8897-8FB2721249AE}" presName="spaceRect" presStyleCnt="0"/>
      <dgm:spPr/>
    </dgm:pt>
    <dgm:pt modelId="{7A6668B1-6AB7-4AAA-9E62-163D0513C23D}" type="pres">
      <dgm:prSet presAssocID="{BAD671C3-DAA9-4D12-8897-8FB2721249AE}" presName="parTx" presStyleLbl="revTx" presStyleIdx="2" presStyleCnt="4">
        <dgm:presLayoutVars>
          <dgm:chMax val="0"/>
          <dgm:chPref val="0"/>
        </dgm:presLayoutVars>
      </dgm:prSet>
      <dgm:spPr/>
    </dgm:pt>
    <dgm:pt modelId="{8F70E7EF-B706-46DE-8CE7-D8BA17E8293F}" type="pres">
      <dgm:prSet presAssocID="{66D5DA3E-77DC-4C1F-A32D-7B2A7B74869A}" presName="sibTrans" presStyleCnt="0"/>
      <dgm:spPr/>
    </dgm:pt>
    <dgm:pt modelId="{E1A90EC4-8E98-462D-89FA-C9DDE258F142}" type="pres">
      <dgm:prSet presAssocID="{F3BF8688-69B4-47E4-9156-9C4E95B5DE36}" presName="compNode" presStyleCnt="0"/>
      <dgm:spPr/>
    </dgm:pt>
    <dgm:pt modelId="{EF50F709-06D3-43DB-AF02-84C311E070AE}" type="pres">
      <dgm:prSet presAssocID="{F3BF8688-69B4-47E4-9156-9C4E95B5DE36}" presName="bgRect" presStyleLbl="bgShp" presStyleIdx="2" presStyleCnt="3"/>
      <dgm:spPr/>
    </dgm:pt>
    <dgm:pt modelId="{6E9BA32F-1C68-4AA8-A768-503B508773C2}" type="pres">
      <dgm:prSet presAssocID="{F3BF8688-69B4-47E4-9156-9C4E95B5DE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Diagram"/>
        </a:ext>
      </dgm:extLst>
    </dgm:pt>
    <dgm:pt modelId="{3D8CC74F-863B-4721-BC16-A5DE947D5870}" type="pres">
      <dgm:prSet presAssocID="{F3BF8688-69B4-47E4-9156-9C4E95B5DE36}" presName="spaceRect" presStyleCnt="0"/>
      <dgm:spPr/>
    </dgm:pt>
    <dgm:pt modelId="{CFC04B39-9090-46E5-9B56-283EF616A0D2}" type="pres">
      <dgm:prSet presAssocID="{F3BF8688-69B4-47E4-9156-9C4E95B5DE36}" presName="parTx" presStyleLbl="revTx" presStyleIdx="3" presStyleCnt="4">
        <dgm:presLayoutVars>
          <dgm:chMax val="0"/>
          <dgm:chPref val="0"/>
        </dgm:presLayoutVars>
      </dgm:prSet>
      <dgm:spPr/>
    </dgm:pt>
  </dgm:ptLst>
  <dgm:cxnLst>
    <dgm:cxn modelId="{F8F78D25-A19E-425B-B44E-9E11C2455EB9}" srcId="{72412F77-BD32-4E60-BCAB-E310C5EE37BF}" destId="{A0DCC183-2B66-4B1E-9857-F9C5FE70D8F3}" srcOrd="1" destOrd="0" parTransId="{417D0322-EDD1-48D8-8530-F7836DC0549A}" sibTransId="{D521EA54-DBC0-4796-804B-0684753E4427}"/>
    <dgm:cxn modelId="{71EA3F65-9CDB-4845-8C95-5E0880B93B1E}" type="presOf" srcId="{C80A86BE-B01F-404D-9774-FE7E7230233D}" destId="{E7C420BE-A0B0-4FE7-BCD0-9B32E293BADD}" srcOrd="0" destOrd="0" presId="urn:microsoft.com/office/officeart/2018/2/layout/IconVerticalSolidList"/>
    <dgm:cxn modelId="{72394973-2DF8-495D-A6DA-14ECE5C8CCFB}" type="presOf" srcId="{496F20F9-745E-4722-9A78-3EF91FF36D0A}" destId="{DF63D601-4D64-4A26-9E2D-8254F5D72A87}" srcOrd="0" destOrd="0" presId="urn:microsoft.com/office/officeart/2018/2/layout/IconVerticalSolidList"/>
    <dgm:cxn modelId="{FF23E485-566B-4594-BCF4-975487F88A7C}" srcId="{72412F77-BD32-4E60-BCAB-E310C5EE37BF}" destId="{C80A86BE-B01F-404D-9774-FE7E7230233D}" srcOrd="0" destOrd="0" parTransId="{4674F7A5-05E1-4BF2-84B0-C6FD8829C1AB}" sibTransId="{348EBC67-53AC-443E-9F40-18F27609074B}"/>
    <dgm:cxn modelId="{E1E02C8E-965D-49C7-A51B-56188D899E69}" srcId="{496F20F9-745E-4722-9A78-3EF91FF36D0A}" destId="{BAD671C3-DAA9-4D12-8897-8FB2721249AE}" srcOrd="1" destOrd="0" parTransId="{02DAE16E-AAF7-4D11-B0CD-11C9C7994D5D}" sibTransId="{66D5DA3E-77DC-4C1F-A32D-7B2A7B74869A}"/>
    <dgm:cxn modelId="{0C88749E-F3D1-4E4E-97DD-A48C0C8EC45B}" type="presOf" srcId="{72412F77-BD32-4E60-BCAB-E310C5EE37BF}" destId="{7F02B4FA-4858-4BDE-B830-97C6ACAAFF81}" srcOrd="0" destOrd="0" presId="urn:microsoft.com/office/officeart/2018/2/layout/IconVerticalSolidList"/>
    <dgm:cxn modelId="{2E88AEC1-1F40-4953-ABF0-147E3015AF11}" srcId="{496F20F9-745E-4722-9A78-3EF91FF36D0A}" destId="{F3BF8688-69B4-47E4-9156-9C4E95B5DE36}" srcOrd="2" destOrd="0" parTransId="{3DED84E8-3337-4625-90AD-8CD7B16AA6A9}" sibTransId="{85B11C89-4EC1-48B6-952E-CA8001157512}"/>
    <dgm:cxn modelId="{2AC769C2-A270-4642-BACA-653C603F6ED9}" type="presOf" srcId="{A0DCC183-2B66-4B1E-9857-F9C5FE70D8F3}" destId="{E7C420BE-A0B0-4FE7-BCD0-9B32E293BADD}" srcOrd="0" destOrd="1" presId="urn:microsoft.com/office/officeart/2018/2/layout/IconVerticalSolidList"/>
    <dgm:cxn modelId="{CE90D0D8-0B0F-4EFC-948C-08DB325D1F37}" type="presOf" srcId="{059659FA-5D16-41DE-AE47-2D48939839A9}" destId="{E7C420BE-A0B0-4FE7-BCD0-9B32E293BADD}" srcOrd="0" destOrd="2" presId="urn:microsoft.com/office/officeart/2018/2/layout/IconVerticalSolidList"/>
    <dgm:cxn modelId="{369692E7-6B4A-4826-A83B-78CF4C56FB93}" srcId="{72412F77-BD32-4E60-BCAB-E310C5EE37BF}" destId="{059659FA-5D16-41DE-AE47-2D48939839A9}" srcOrd="2" destOrd="0" parTransId="{424329A5-3F35-42D1-88F7-9A235409F5B1}" sibTransId="{319F940A-8344-426F-BB2C-81914EA25BC2}"/>
    <dgm:cxn modelId="{BAA47EE9-ED73-4BFE-B19E-D887C3000655}" srcId="{496F20F9-745E-4722-9A78-3EF91FF36D0A}" destId="{72412F77-BD32-4E60-BCAB-E310C5EE37BF}" srcOrd="0" destOrd="0" parTransId="{011790FB-20B3-4C38-927B-CD56168F0549}" sibTransId="{0911ECC8-7516-4A5C-AC80-36BE41F1105D}"/>
    <dgm:cxn modelId="{2451DFE9-6BDB-44AB-9262-420ED334B2A7}" type="presOf" srcId="{F3BF8688-69B4-47E4-9156-9C4E95B5DE36}" destId="{CFC04B39-9090-46E5-9B56-283EF616A0D2}" srcOrd="0" destOrd="0" presId="urn:microsoft.com/office/officeart/2018/2/layout/IconVerticalSolidList"/>
    <dgm:cxn modelId="{7CA2CAF7-EFCA-4D56-95B3-8F5E4E6890E4}" type="presOf" srcId="{BAD671C3-DAA9-4D12-8897-8FB2721249AE}" destId="{7A6668B1-6AB7-4AAA-9E62-163D0513C23D}" srcOrd="0" destOrd="0" presId="urn:microsoft.com/office/officeart/2018/2/layout/IconVerticalSolidList"/>
    <dgm:cxn modelId="{3932834F-0E7F-4DFB-A63B-BC5DBCC363CA}" type="presParOf" srcId="{DF63D601-4D64-4A26-9E2D-8254F5D72A87}" destId="{88555B6F-4FB8-4345-B789-CF6B2C24D794}" srcOrd="0" destOrd="0" presId="urn:microsoft.com/office/officeart/2018/2/layout/IconVerticalSolidList"/>
    <dgm:cxn modelId="{60090C39-B609-47F4-8126-6F2EB9E08047}" type="presParOf" srcId="{88555B6F-4FB8-4345-B789-CF6B2C24D794}" destId="{3DB9B911-F4CD-4F12-87B7-C7AF41090A7C}" srcOrd="0" destOrd="0" presId="urn:microsoft.com/office/officeart/2018/2/layout/IconVerticalSolidList"/>
    <dgm:cxn modelId="{DC76B023-D3F7-4372-A6CC-C3A90D8F0FDB}" type="presParOf" srcId="{88555B6F-4FB8-4345-B789-CF6B2C24D794}" destId="{7753C90D-B240-450E-8F7F-68626F03BB87}" srcOrd="1" destOrd="0" presId="urn:microsoft.com/office/officeart/2018/2/layout/IconVerticalSolidList"/>
    <dgm:cxn modelId="{F79F4907-7FD2-4B71-81C7-65E1AD2B6166}" type="presParOf" srcId="{88555B6F-4FB8-4345-B789-CF6B2C24D794}" destId="{8BFA2A79-C37E-47DB-861D-6DCEAE6D7AE3}" srcOrd="2" destOrd="0" presId="urn:microsoft.com/office/officeart/2018/2/layout/IconVerticalSolidList"/>
    <dgm:cxn modelId="{E5572DBD-7D8D-4233-AEA8-DDBF74450446}" type="presParOf" srcId="{88555B6F-4FB8-4345-B789-CF6B2C24D794}" destId="{7F02B4FA-4858-4BDE-B830-97C6ACAAFF81}" srcOrd="3" destOrd="0" presId="urn:microsoft.com/office/officeart/2018/2/layout/IconVerticalSolidList"/>
    <dgm:cxn modelId="{87E3C988-54D4-45DC-B6C6-CE5F44CE9CE2}" type="presParOf" srcId="{88555B6F-4FB8-4345-B789-CF6B2C24D794}" destId="{E7C420BE-A0B0-4FE7-BCD0-9B32E293BADD}" srcOrd="4" destOrd="0" presId="urn:microsoft.com/office/officeart/2018/2/layout/IconVerticalSolidList"/>
    <dgm:cxn modelId="{7CE4F9B0-B6F6-41B5-B667-AACD9F3B79E0}" type="presParOf" srcId="{DF63D601-4D64-4A26-9E2D-8254F5D72A87}" destId="{F4BB9492-4DE3-44F7-B24B-F88C795B0581}" srcOrd="1" destOrd="0" presId="urn:microsoft.com/office/officeart/2018/2/layout/IconVerticalSolidList"/>
    <dgm:cxn modelId="{A010E00B-102B-418C-B20C-48F97AEF2847}" type="presParOf" srcId="{DF63D601-4D64-4A26-9E2D-8254F5D72A87}" destId="{764368E7-A842-423B-BD24-B0A2B5B5B3DB}" srcOrd="2" destOrd="0" presId="urn:microsoft.com/office/officeart/2018/2/layout/IconVerticalSolidList"/>
    <dgm:cxn modelId="{493645DA-B7C9-4B11-ACC8-9FF4A7DDE693}" type="presParOf" srcId="{764368E7-A842-423B-BD24-B0A2B5B5B3DB}" destId="{F9A9BB33-2023-4138-A489-92699F1EB13D}" srcOrd="0" destOrd="0" presId="urn:microsoft.com/office/officeart/2018/2/layout/IconVerticalSolidList"/>
    <dgm:cxn modelId="{34346018-5D78-4440-8242-27C497BA12DC}" type="presParOf" srcId="{764368E7-A842-423B-BD24-B0A2B5B5B3DB}" destId="{35A2A70B-253F-4594-BC66-2064913856B7}" srcOrd="1" destOrd="0" presId="urn:microsoft.com/office/officeart/2018/2/layout/IconVerticalSolidList"/>
    <dgm:cxn modelId="{199A20E1-971F-4C8A-8082-06DD72A267DA}" type="presParOf" srcId="{764368E7-A842-423B-BD24-B0A2B5B5B3DB}" destId="{BF634EF7-3510-49FA-A304-024842B89730}" srcOrd="2" destOrd="0" presId="urn:microsoft.com/office/officeart/2018/2/layout/IconVerticalSolidList"/>
    <dgm:cxn modelId="{81C53301-FF1D-4ECE-8990-864975491B0D}" type="presParOf" srcId="{764368E7-A842-423B-BD24-B0A2B5B5B3DB}" destId="{7A6668B1-6AB7-4AAA-9E62-163D0513C23D}" srcOrd="3" destOrd="0" presId="urn:microsoft.com/office/officeart/2018/2/layout/IconVerticalSolidList"/>
    <dgm:cxn modelId="{374C1F0C-636B-4878-A396-A5F6BD0A92E2}" type="presParOf" srcId="{DF63D601-4D64-4A26-9E2D-8254F5D72A87}" destId="{8F70E7EF-B706-46DE-8CE7-D8BA17E8293F}" srcOrd="3" destOrd="0" presId="urn:microsoft.com/office/officeart/2018/2/layout/IconVerticalSolidList"/>
    <dgm:cxn modelId="{A3621BA0-46FA-4C25-B6DB-FAD3058E4E46}" type="presParOf" srcId="{DF63D601-4D64-4A26-9E2D-8254F5D72A87}" destId="{E1A90EC4-8E98-462D-89FA-C9DDE258F142}" srcOrd="4" destOrd="0" presId="urn:microsoft.com/office/officeart/2018/2/layout/IconVerticalSolidList"/>
    <dgm:cxn modelId="{81ECE188-86DF-4BED-98C5-8DA6C87D55DD}" type="presParOf" srcId="{E1A90EC4-8E98-462D-89FA-C9DDE258F142}" destId="{EF50F709-06D3-43DB-AF02-84C311E070AE}" srcOrd="0" destOrd="0" presId="urn:microsoft.com/office/officeart/2018/2/layout/IconVerticalSolidList"/>
    <dgm:cxn modelId="{DA726ABD-BA0B-4F3C-8C8B-E828D26F4F42}" type="presParOf" srcId="{E1A90EC4-8E98-462D-89FA-C9DDE258F142}" destId="{6E9BA32F-1C68-4AA8-A768-503B508773C2}" srcOrd="1" destOrd="0" presId="urn:microsoft.com/office/officeart/2018/2/layout/IconVerticalSolidList"/>
    <dgm:cxn modelId="{30045598-CF68-4597-8AB6-74F23E4E5FD6}" type="presParOf" srcId="{E1A90EC4-8E98-462D-89FA-C9DDE258F142}" destId="{3D8CC74F-863B-4721-BC16-A5DE947D5870}" srcOrd="2" destOrd="0" presId="urn:microsoft.com/office/officeart/2018/2/layout/IconVerticalSolidList"/>
    <dgm:cxn modelId="{E3871627-A537-4219-A6B9-1994AB9A4B9A}" type="presParOf" srcId="{E1A90EC4-8E98-462D-89FA-C9DDE258F142}" destId="{CFC04B39-9090-46E5-9B56-283EF616A0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64A072-993D-4799-856A-A1C02AFE6C92}" type="doc">
      <dgm:prSet loTypeId="urn:microsoft.com/office/officeart/2005/8/layout/hProcess9" loCatId="process" qsTypeId="urn:microsoft.com/office/officeart/2005/8/quickstyle/simple1" qsCatId="simple" csTypeId="urn:microsoft.com/office/officeart/2005/8/colors/accent1_2" csCatId="accent1" phldr="1"/>
      <dgm:spPr/>
    </dgm:pt>
    <dgm:pt modelId="{BB269423-1282-4D64-8135-FE2D00083F8B}">
      <dgm:prSet phldrT="[Text]"/>
      <dgm:spPr/>
      <dgm:t>
        <a:bodyPr/>
        <a:lstStyle/>
        <a:p>
          <a:r>
            <a:rPr lang="en-US" dirty="0"/>
            <a:t>Screening Team</a:t>
          </a:r>
          <a:endParaRPr lang="en-PK" dirty="0"/>
        </a:p>
      </dgm:t>
    </dgm:pt>
    <dgm:pt modelId="{8BF25C61-4FF4-4857-9C93-12C9A017DD8F}" type="parTrans" cxnId="{488CBE9A-C64D-47E7-A4F7-F1709257DD4C}">
      <dgm:prSet/>
      <dgm:spPr/>
      <dgm:t>
        <a:bodyPr/>
        <a:lstStyle/>
        <a:p>
          <a:endParaRPr lang="en-PK"/>
        </a:p>
      </dgm:t>
    </dgm:pt>
    <dgm:pt modelId="{C46A6BB3-BD58-4D33-8DD2-B61462E57A37}" type="sibTrans" cxnId="{488CBE9A-C64D-47E7-A4F7-F1709257DD4C}">
      <dgm:prSet/>
      <dgm:spPr/>
      <dgm:t>
        <a:bodyPr/>
        <a:lstStyle/>
        <a:p>
          <a:endParaRPr lang="en-PK"/>
        </a:p>
      </dgm:t>
    </dgm:pt>
    <dgm:pt modelId="{3503D30A-E62E-4C81-88DA-CE86DBA32955}">
      <dgm:prSet phldrT="[Text]"/>
      <dgm:spPr/>
      <dgm:t>
        <a:bodyPr/>
        <a:lstStyle/>
        <a:p>
          <a:r>
            <a:rPr lang="en-US" dirty="0"/>
            <a:t>Rapid Response Team</a:t>
          </a:r>
          <a:endParaRPr lang="en-PK" dirty="0"/>
        </a:p>
      </dgm:t>
    </dgm:pt>
    <dgm:pt modelId="{D7D9B0BF-3A93-4CED-8454-A6C0BCE5BC06}" type="parTrans" cxnId="{5B689891-C877-4F04-A30A-EB14103A7FDD}">
      <dgm:prSet/>
      <dgm:spPr/>
      <dgm:t>
        <a:bodyPr/>
        <a:lstStyle/>
        <a:p>
          <a:endParaRPr lang="en-PK"/>
        </a:p>
      </dgm:t>
    </dgm:pt>
    <dgm:pt modelId="{4028AA90-9ADC-4EA7-B6A9-C8EEDD9A7B41}" type="sibTrans" cxnId="{5B689891-C877-4F04-A30A-EB14103A7FDD}">
      <dgm:prSet/>
      <dgm:spPr/>
      <dgm:t>
        <a:bodyPr/>
        <a:lstStyle/>
        <a:p>
          <a:endParaRPr lang="en-PK"/>
        </a:p>
      </dgm:t>
    </dgm:pt>
    <dgm:pt modelId="{6929084C-E652-44C4-92BE-55F0E475D42E}">
      <dgm:prSet phldrT="[Text]"/>
      <dgm:spPr/>
      <dgm:t>
        <a:bodyPr/>
        <a:lstStyle/>
        <a:p>
          <a:r>
            <a:rPr lang="en-US" dirty="0"/>
            <a:t>Disease Surveillance Team</a:t>
          </a:r>
          <a:endParaRPr lang="en-PK" dirty="0"/>
        </a:p>
      </dgm:t>
    </dgm:pt>
    <dgm:pt modelId="{214055CF-2C3D-4684-9E07-78140225D0C0}" type="parTrans" cxnId="{20EEB00E-7A5C-4046-89E9-4F6345783719}">
      <dgm:prSet/>
      <dgm:spPr/>
      <dgm:t>
        <a:bodyPr/>
        <a:lstStyle/>
        <a:p>
          <a:endParaRPr lang="en-PK"/>
        </a:p>
      </dgm:t>
    </dgm:pt>
    <dgm:pt modelId="{F7289DF1-791C-47DB-9153-918F58ECBDE4}" type="sibTrans" cxnId="{20EEB00E-7A5C-4046-89E9-4F6345783719}">
      <dgm:prSet/>
      <dgm:spPr/>
      <dgm:t>
        <a:bodyPr/>
        <a:lstStyle/>
        <a:p>
          <a:endParaRPr lang="en-PK"/>
        </a:p>
      </dgm:t>
    </dgm:pt>
    <dgm:pt modelId="{FD180EBE-A875-4DC8-95D8-7FD73EFFEDDA}" type="pres">
      <dgm:prSet presAssocID="{0B64A072-993D-4799-856A-A1C02AFE6C92}" presName="CompostProcess" presStyleCnt="0">
        <dgm:presLayoutVars>
          <dgm:dir/>
          <dgm:resizeHandles val="exact"/>
        </dgm:presLayoutVars>
      </dgm:prSet>
      <dgm:spPr/>
    </dgm:pt>
    <dgm:pt modelId="{8072180F-FE8F-43D2-B762-8733D054B62B}" type="pres">
      <dgm:prSet presAssocID="{0B64A072-993D-4799-856A-A1C02AFE6C92}" presName="arrow" presStyleLbl="bgShp" presStyleIdx="0" presStyleCnt="1"/>
      <dgm:spPr/>
    </dgm:pt>
    <dgm:pt modelId="{8F7AA4A9-3CD1-4B70-87B4-83717889D41D}" type="pres">
      <dgm:prSet presAssocID="{0B64A072-993D-4799-856A-A1C02AFE6C92}" presName="linearProcess" presStyleCnt="0"/>
      <dgm:spPr/>
    </dgm:pt>
    <dgm:pt modelId="{B44F1617-C63B-4120-8928-7E67EBCF8245}" type="pres">
      <dgm:prSet presAssocID="{BB269423-1282-4D64-8135-FE2D00083F8B}" presName="textNode" presStyleLbl="node1" presStyleIdx="0" presStyleCnt="3">
        <dgm:presLayoutVars>
          <dgm:bulletEnabled val="1"/>
        </dgm:presLayoutVars>
      </dgm:prSet>
      <dgm:spPr/>
    </dgm:pt>
    <dgm:pt modelId="{ED8C8200-305B-48F3-9834-B0FB9275D5CA}" type="pres">
      <dgm:prSet presAssocID="{C46A6BB3-BD58-4D33-8DD2-B61462E57A37}" presName="sibTrans" presStyleCnt="0"/>
      <dgm:spPr/>
    </dgm:pt>
    <dgm:pt modelId="{9FF3627D-0E22-4712-986C-CF96DB39D3DB}" type="pres">
      <dgm:prSet presAssocID="{3503D30A-E62E-4C81-88DA-CE86DBA32955}" presName="textNode" presStyleLbl="node1" presStyleIdx="1" presStyleCnt="3">
        <dgm:presLayoutVars>
          <dgm:bulletEnabled val="1"/>
        </dgm:presLayoutVars>
      </dgm:prSet>
      <dgm:spPr/>
    </dgm:pt>
    <dgm:pt modelId="{4A4385A9-3FD2-4020-8F90-BED792B716B9}" type="pres">
      <dgm:prSet presAssocID="{4028AA90-9ADC-4EA7-B6A9-C8EEDD9A7B41}" presName="sibTrans" presStyleCnt="0"/>
      <dgm:spPr/>
    </dgm:pt>
    <dgm:pt modelId="{78DE1045-BB62-4EF4-A5CD-BE12BA028BA8}" type="pres">
      <dgm:prSet presAssocID="{6929084C-E652-44C4-92BE-55F0E475D42E}" presName="textNode" presStyleLbl="node1" presStyleIdx="2" presStyleCnt="3">
        <dgm:presLayoutVars>
          <dgm:bulletEnabled val="1"/>
        </dgm:presLayoutVars>
      </dgm:prSet>
      <dgm:spPr/>
    </dgm:pt>
  </dgm:ptLst>
  <dgm:cxnLst>
    <dgm:cxn modelId="{20EEB00E-7A5C-4046-89E9-4F6345783719}" srcId="{0B64A072-993D-4799-856A-A1C02AFE6C92}" destId="{6929084C-E652-44C4-92BE-55F0E475D42E}" srcOrd="2" destOrd="0" parTransId="{214055CF-2C3D-4684-9E07-78140225D0C0}" sibTransId="{F7289DF1-791C-47DB-9153-918F58ECBDE4}"/>
    <dgm:cxn modelId="{D07C736B-E2B2-4AA9-8A20-7660283D2118}" type="presOf" srcId="{0B64A072-993D-4799-856A-A1C02AFE6C92}" destId="{FD180EBE-A875-4DC8-95D8-7FD73EFFEDDA}" srcOrd="0" destOrd="0" presId="urn:microsoft.com/office/officeart/2005/8/layout/hProcess9"/>
    <dgm:cxn modelId="{433D6073-967C-4988-B025-8098E01003E5}" type="presOf" srcId="{6929084C-E652-44C4-92BE-55F0E475D42E}" destId="{78DE1045-BB62-4EF4-A5CD-BE12BA028BA8}" srcOrd="0" destOrd="0" presId="urn:microsoft.com/office/officeart/2005/8/layout/hProcess9"/>
    <dgm:cxn modelId="{B1275A54-EA01-4A19-BB75-BBB285C9EBC1}" type="presOf" srcId="{BB269423-1282-4D64-8135-FE2D00083F8B}" destId="{B44F1617-C63B-4120-8928-7E67EBCF8245}" srcOrd="0" destOrd="0" presId="urn:microsoft.com/office/officeart/2005/8/layout/hProcess9"/>
    <dgm:cxn modelId="{3FD68E8B-F211-41EF-9C01-BF2C4C3F9AFE}" type="presOf" srcId="{3503D30A-E62E-4C81-88DA-CE86DBA32955}" destId="{9FF3627D-0E22-4712-986C-CF96DB39D3DB}" srcOrd="0" destOrd="0" presId="urn:microsoft.com/office/officeart/2005/8/layout/hProcess9"/>
    <dgm:cxn modelId="{5B689891-C877-4F04-A30A-EB14103A7FDD}" srcId="{0B64A072-993D-4799-856A-A1C02AFE6C92}" destId="{3503D30A-E62E-4C81-88DA-CE86DBA32955}" srcOrd="1" destOrd="0" parTransId="{D7D9B0BF-3A93-4CED-8454-A6C0BCE5BC06}" sibTransId="{4028AA90-9ADC-4EA7-B6A9-C8EEDD9A7B41}"/>
    <dgm:cxn modelId="{488CBE9A-C64D-47E7-A4F7-F1709257DD4C}" srcId="{0B64A072-993D-4799-856A-A1C02AFE6C92}" destId="{BB269423-1282-4D64-8135-FE2D00083F8B}" srcOrd="0" destOrd="0" parTransId="{8BF25C61-4FF4-4857-9C93-12C9A017DD8F}" sibTransId="{C46A6BB3-BD58-4D33-8DD2-B61462E57A37}"/>
    <dgm:cxn modelId="{2FBC86ED-42D2-461B-B45D-1BDE1B0D6F53}" type="presParOf" srcId="{FD180EBE-A875-4DC8-95D8-7FD73EFFEDDA}" destId="{8072180F-FE8F-43D2-B762-8733D054B62B}" srcOrd="0" destOrd="0" presId="urn:microsoft.com/office/officeart/2005/8/layout/hProcess9"/>
    <dgm:cxn modelId="{2D34C54D-238F-4DC9-B491-F1F14FAD5EED}" type="presParOf" srcId="{FD180EBE-A875-4DC8-95D8-7FD73EFFEDDA}" destId="{8F7AA4A9-3CD1-4B70-87B4-83717889D41D}" srcOrd="1" destOrd="0" presId="urn:microsoft.com/office/officeart/2005/8/layout/hProcess9"/>
    <dgm:cxn modelId="{F7B271FF-9B3B-4934-821A-0930CA3B941C}" type="presParOf" srcId="{8F7AA4A9-3CD1-4B70-87B4-83717889D41D}" destId="{B44F1617-C63B-4120-8928-7E67EBCF8245}" srcOrd="0" destOrd="0" presId="urn:microsoft.com/office/officeart/2005/8/layout/hProcess9"/>
    <dgm:cxn modelId="{DDB0DFC1-DCE2-40E3-9B66-03CC5E736BDA}" type="presParOf" srcId="{8F7AA4A9-3CD1-4B70-87B4-83717889D41D}" destId="{ED8C8200-305B-48F3-9834-B0FB9275D5CA}" srcOrd="1" destOrd="0" presId="urn:microsoft.com/office/officeart/2005/8/layout/hProcess9"/>
    <dgm:cxn modelId="{D14E68E8-2E05-4B39-8D76-C68A5BA394DC}" type="presParOf" srcId="{8F7AA4A9-3CD1-4B70-87B4-83717889D41D}" destId="{9FF3627D-0E22-4712-986C-CF96DB39D3DB}" srcOrd="2" destOrd="0" presId="urn:microsoft.com/office/officeart/2005/8/layout/hProcess9"/>
    <dgm:cxn modelId="{7CAEADCC-6EA9-432D-8DB8-554756082566}" type="presParOf" srcId="{8F7AA4A9-3CD1-4B70-87B4-83717889D41D}" destId="{4A4385A9-3FD2-4020-8F90-BED792B716B9}" srcOrd="3" destOrd="0" presId="urn:microsoft.com/office/officeart/2005/8/layout/hProcess9"/>
    <dgm:cxn modelId="{1C479514-3BEA-44C0-BCFA-06B988D9B127}" type="presParOf" srcId="{8F7AA4A9-3CD1-4B70-87B4-83717889D41D}" destId="{78DE1045-BB62-4EF4-A5CD-BE12BA028B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2792DA-0BEB-4C7A-B30F-1642A68A13E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501ED02-FD8E-4A9E-8609-239881612738}">
      <dgm:prSet phldrT="[Text]" custT="1"/>
      <dgm:spPr/>
      <dgm:t>
        <a:bodyPr/>
        <a:lstStyle/>
        <a:p>
          <a:r>
            <a:rPr lang="en-US" sz="1800" b="1" dirty="0">
              <a:latin typeface="Cambria" panose="02040503050406030204" pitchFamily="18" charset="0"/>
            </a:rPr>
            <a:t>Mild illness</a:t>
          </a:r>
        </a:p>
      </dgm:t>
    </dgm:pt>
    <dgm:pt modelId="{4E5F033A-5A14-4819-ADD1-37D9D04B14B2}" type="parTrans" cxnId="{721739B8-AE9C-4E22-96AC-859F8080FA5C}">
      <dgm:prSet/>
      <dgm:spPr/>
      <dgm:t>
        <a:bodyPr/>
        <a:lstStyle/>
        <a:p>
          <a:endParaRPr lang="en-US"/>
        </a:p>
      </dgm:t>
    </dgm:pt>
    <dgm:pt modelId="{66B36A91-4A56-4130-8AA8-D6FFE7B16568}" type="sibTrans" cxnId="{721739B8-AE9C-4E22-96AC-859F8080FA5C}">
      <dgm:prSet/>
      <dgm:spPr/>
      <dgm:t>
        <a:bodyPr/>
        <a:lstStyle/>
        <a:p>
          <a:endParaRPr lang="en-US"/>
        </a:p>
      </dgm:t>
    </dgm:pt>
    <dgm:pt modelId="{48ABDC46-9A07-428B-AB5A-608156D4030C}">
      <dgm:prSet phldrT="[Text]" custT="1"/>
      <dgm:spPr/>
      <dgm:t>
        <a:bodyPr/>
        <a:lstStyle/>
        <a:p>
          <a:r>
            <a:rPr lang="en-US" sz="1800" b="1" dirty="0">
              <a:latin typeface="Cambria" panose="02040503050406030204" pitchFamily="18" charset="0"/>
            </a:rPr>
            <a:t>Moderate Illness   </a:t>
          </a:r>
        </a:p>
      </dgm:t>
    </dgm:pt>
    <dgm:pt modelId="{16437992-D538-40A6-A2D7-17A56F38B4CA}" type="parTrans" cxnId="{CA35020A-479C-4675-A81D-21C6A20C1030}">
      <dgm:prSet/>
      <dgm:spPr/>
      <dgm:t>
        <a:bodyPr/>
        <a:lstStyle/>
        <a:p>
          <a:endParaRPr lang="en-US"/>
        </a:p>
      </dgm:t>
    </dgm:pt>
    <dgm:pt modelId="{B042DFD7-9D05-41A0-9F79-2B23922D7E20}" type="sibTrans" cxnId="{CA35020A-479C-4675-A81D-21C6A20C1030}">
      <dgm:prSet/>
      <dgm:spPr/>
      <dgm:t>
        <a:bodyPr/>
        <a:lstStyle/>
        <a:p>
          <a:endParaRPr lang="en-US"/>
        </a:p>
      </dgm:t>
    </dgm:pt>
    <dgm:pt modelId="{78C31DC2-1310-41E8-8300-132A9244BE38}">
      <dgm:prSet phldrT="[Text]" custT="1"/>
      <dgm:spPr/>
      <dgm:t>
        <a:bodyPr/>
        <a:lstStyle/>
        <a:p>
          <a:r>
            <a:rPr lang="en-US" sz="1800" b="1" dirty="0">
              <a:latin typeface="Cambria" panose="02040503050406030204" pitchFamily="18" charset="0"/>
            </a:rPr>
            <a:t>Severe Illness</a:t>
          </a:r>
        </a:p>
      </dgm:t>
    </dgm:pt>
    <dgm:pt modelId="{A0EBA8BC-6077-47FF-AA42-C6727CEBA830}" type="parTrans" cxnId="{F83C7DCB-4AA4-490C-B666-06D78933E98D}">
      <dgm:prSet/>
      <dgm:spPr/>
      <dgm:t>
        <a:bodyPr/>
        <a:lstStyle/>
        <a:p>
          <a:endParaRPr lang="en-US"/>
        </a:p>
      </dgm:t>
    </dgm:pt>
    <dgm:pt modelId="{03668905-F108-4C59-88F6-D0E1CD6FE713}" type="sibTrans" cxnId="{F83C7DCB-4AA4-490C-B666-06D78933E98D}">
      <dgm:prSet/>
      <dgm:spPr/>
      <dgm:t>
        <a:bodyPr/>
        <a:lstStyle/>
        <a:p>
          <a:endParaRPr lang="en-US"/>
        </a:p>
      </dgm:t>
    </dgm:pt>
    <dgm:pt modelId="{15B6C060-AD30-4151-AACE-F8C83E5FE6D7}">
      <dgm:prSet phldrT="[Text]"/>
      <dgm:spPr/>
      <dgm:t>
        <a:bodyPr/>
        <a:lstStyle/>
        <a:p>
          <a:r>
            <a:rPr lang="en-US" dirty="0">
              <a:latin typeface="Cambria" panose="02040503050406030204" pitchFamily="18" charset="0"/>
            </a:rPr>
            <a:t>ARDS</a:t>
          </a:r>
        </a:p>
      </dgm:t>
    </dgm:pt>
    <dgm:pt modelId="{3F3CA8E9-9A65-4C4D-9737-5F1E264FD261}" type="parTrans" cxnId="{EEB4A88D-AC6A-42A6-8DEB-6913EE36EA3F}">
      <dgm:prSet/>
      <dgm:spPr/>
      <dgm:t>
        <a:bodyPr/>
        <a:lstStyle/>
        <a:p>
          <a:endParaRPr lang="en-US"/>
        </a:p>
      </dgm:t>
    </dgm:pt>
    <dgm:pt modelId="{F1E49195-30BA-4B71-948F-BC00C86D73E1}" type="sibTrans" cxnId="{EEB4A88D-AC6A-42A6-8DEB-6913EE36EA3F}">
      <dgm:prSet/>
      <dgm:spPr/>
      <dgm:t>
        <a:bodyPr/>
        <a:lstStyle/>
        <a:p>
          <a:endParaRPr lang="en-US"/>
        </a:p>
      </dgm:t>
    </dgm:pt>
    <dgm:pt modelId="{200B6437-324A-459C-B265-B3A972DD6383}">
      <dgm:prSet phldrT="[Text]"/>
      <dgm:spPr/>
      <dgm:t>
        <a:bodyPr/>
        <a:lstStyle/>
        <a:p>
          <a:r>
            <a:rPr lang="en-US" dirty="0">
              <a:latin typeface="Cambria" panose="02040503050406030204" pitchFamily="18" charset="0"/>
            </a:rPr>
            <a:t>Sepsis</a:t>
          </a:r>
        </a:p>
      </dgm:t>
    </dgm:pt>
    <dgm:pt modelId="{BE254985-0F69-4AAB-8F14-07B3FFF9CF95}" type="parTrans" cxnId="{D425FD2F-4860-4892-A829-0847FF413BB1}">
      <dgm:prSet/>
      <dgm:spPr/>
      <dgm:t>
        <a:bodyPr/>
        <a:lstStyle/>
        <a:p>
          <a:endParaRPr lang="en-US"/>
        </a:p>
      </dgm:t>
    </dgm:pt>
    <dgm:pt modelId="{1A928634-EFFB-4F8C-9C7B-B4A1FB213256}" type="sibTrans" cxnId="{D425FD2F-4860-4892-A829-0847FF413BB1}">
      <dgm:prSet/>
      <dgm:spPr/>
      <dgm:t>
        <a:bodyPr/>
        <a:lstStyle/>
        <a:p>
          <a:endParaRPr lang="en-US"/>
        </a:p>
      </dgm:t>
    </dgm:pt>
    <dgm:pt modelId="{1FF8E53C-D7D0-42FE-A767-02347E282114}">
      <dgm:prSet phldrT="[Text]"/>
      <dgm:spPr/>
      <dgm:t>
        <a:bodyPr/>
        <a:lstStyle/>
        <a:p>
          <a:r>
            <a:rPr lang="en-US" dirty="0">
              <a:latin typeface="Cambria" panose="02040503050406030204" pitchFamily="18" charset="0"/>
            </a:rPr>
            <a:t>Septic Shock</a:t>
          </a:r>
        </a:p>
      </dgm:t>
    </dgm:pt>
    <dgm:pt modelId="{BB31BE14-C327-4D47-AF92-A13D4821C158}" type="parTrans" cxnId="{93A12490-716C-4AF6-87A9-EA4414E1A783}">
      <dgm:prSet/>
      <dgm:spPr/>
      <dgm:t>
        <a:bodyPr/>
        <a:lstStyle/>
        <a:p>
          <a:endParaRPr lang="en-US"/>
        </a:p>
      </dgm:t>
    </dgm:pt>
    <dgm:pt modelId="{3AEC93A3-876F-4D70-A662-8FA67023317C}" type="sibTrans" cxnId="{93A12490-716C-4AF6-87A9-EA4414E1A783}">
      <dgm:prSet/>
      <dgm:spPr/>
      <dgm:t>
        <a:bodyPr/>
        <a:lstStyle/>
        <a:p>
          <a:endParaRPr lang="en-US"/>
        </a:p>
      </dgm:t>
    </dgm:pt>
    <dgm:pt modelId="{1B3EFD72-223C-4268-B6D6-83FD9139014C}">
      <dgm:prSet/>
      <dgm:spPr/>
      <dgm:t>
        <a:bodyPr/>
        <a:lstStyle/>
        <a:p>
          <a:r>
            <a:rPr lang="en-US" dirty="0">
              <a:latin typeface="Cambria" panose="02040503050406030204" pitchFamily="18" charset="0"/>
            </a:rPr>
            <a:t>Fever</a:t>
          </a:r>
        </a:p>
      </dgm:t>
    </dgm:pt>
    <dgm:pt modelId="{CA51562B-1A7E-4121-8F86-C049D37387B0}" type="parTrans" cxnId="{A0F28D9D-3AFE-4C5E-962B-006A23889BE8}">
      <dgm:prSet/>
      <dgm:spPr/>
      <dgm:t>
        <a:bodyPr/>
        <a:lstStyle/>
        <a:p>
          <a:endParaRPr lang="en-US"/>
        </a:p>
      </dgm:t>
    </dgm:pt>
    <dgm:pt modelId="{8BB0C2CF-9C28-4683-AD1B-9E1B4F59EE25}" type="sibTrans" cxnId="{A0F28D9D-3AFE-4C5E-962B-006A23889BE8}">
      <dgm:prSet/>
      <dgm:spPr/>
      <dgm:t>
        <a:bodyPr/>
        <a:lstStyle/>
        <a:p>
          <a:endParaRPr lang="en-US"/>
        </a:p>
      </dgm:t>
    </dgm:pt>
    <dgm:pt modelId="{402F5E3F-3DE2-4F84-A6F7-B66A80B326CF}">
      <dgm:prSet phldrT="[Text]"/>
      <dgm:spPr/>
      <dgm:t>
        <a:bodyPr/>
        <a:lstStyle/>
        <a:p>
          <a:r>
            <a:rPr lang="en-US" dirty="0">
              <a:latin typeface="Cambria" panose="02040503050406030204" pitchFamily="18" charset="0"/>
            </a:rPr>
            <a:t>Cough</a:t>
          </a:r>
        </a:p>
      </dgm:t>
    </dgm:pt>
    <dgm:pt modelId="{183A4B6F-EA7A-4469-AB95-9191F2E420B6}" type="parTrans" cxnId="{C0412033-0458-4C82-9D2D-BEF15EF30358}">
      <dgm:prSet/>
      <dgm:spPr/>
      <dgm:t>
        <a:bodyPr/>
        <a:lstStyle/>
        <a:p>
          <a:endParaRPr lang="en-US"/>
        </a:p>
      </dgm:t>
    </dgm:pt>
    <dgm:pt modelId="{316C8A35-1DD3-42EF-AFFB-0678D600F1A4}" type="sibTrans" cxnId="{C0412033-0458-4C82-9D2D-BEF15EF30358}">
      <dgm:prSet/>
      <dgm:spPr/>
      <dgm:t>
        <a:bodyPr/>
        <a:lstStyle/>
        <a:p>
          <a:endParaRPr lang="en-US"/>
        </a:p>
      </dgm:t>
    </dgm:pt>
    <dgm:pt modelId="{5B8DD2B1-4A8C-4CE3-971F-4EE79C899B5A}">
      <dgm:prSet phldrT="[Text]"/>
      <dgm:spPr/>
      <dgm:t>
        <a:bodyPr/>
        <a:lstStyle/>
        <a:p>
          <a:r>
            <a:rPr lang="en-US" dirty="0">
              <a:latin typeface="Cambria" panose="02040503050406030204" pitchFamily="18" charset="0"/>
            </a:rPr>
            <a:t>Sore-throat</a:t>
          </a:r>
        </a:p>
      </dgm:t>
    </dgm:pt>
    <dgm:pt modelId="{7AFB93EF-7092-44FE-9489-88BABF9B0BAE}" type="parTrans" cxnId="{6C29F94F-6D74-48E6-8C30-1484C3CC0524}">
      <dgm:prSet/>
      <dgm:spPr/>
      <dgm:t>
        <a:bodyPr/>
        <a:lstStyle/>
        <a:p>
          <a:endParaRPr lang="en-US"/>
        </a:p>
      </dgm:t>
    </dgm:pt>
    <dgm:pt modelId="{6DB32FAB-BA3F-4D1D-92CE-2750A406C86C}" type="sibTrans" cxnId="{6C29F94F-6D74-48E6-8C30-1484C3CC0524}">
      <dgm:prSet/>
      <dgm:spPr/>
      <dgm:t>
        <a:bodyPr/>
        <a:lstStyle/>
        <a:p>
          <a:endParaRPr lang="en-US"/>
        </a:p>
      </dgm:t>
    </dgm:pt>
    <dgm:pt modelId="{AA30E393-EDF4-4699-A9F9-6C2000B802CD}">
      <dgm:prSet phldrT="[Text]"/>
      <dgm:spPr/>
      <dgm:t>
        <a:bodyPr/>
        <a:lstStyle/>
        <a:p>
          <a:r>
            <a:rPr lang="en-US" dirty="0">
              <a:latin typeface="Cambria" panose="02040503050406030204" pitchFamily="18" charset="0"/>
            </a:rPr>
            <a:t>Nasal congestion</a:t>
          </a:r>
        </a:p>
      </dgm:t>
    </dgm:pt>
    <dgm:pt modelId="{E9618B10-AC63-442E-9629-5E1D4B9A7B08}" type="parTrans" cxnId="{6D7B5E94-2F5C-46C9-B904-80CF920AB72D}">
      <dgm:prSet/>
      <dgm:spPr/>
      <dgm:t>
        <a:bodyPr/>
        <a:lstStyle/>
        <a:p>
          <a:endParaRPr lang="en-US"/>
        </a:p>
      </dgm:t>
    </dgm:pt>
    <dgm:pt modelId="{A7D28B57-A676-4706-BA47-16F33D681534}" type="sibTrans" cxnId="{6D7B5E94-2F5C-46C9-B904-80CF920AB72D}">
      <dgm:prSet/>
      <dgm:spPr/>
      <dgm:t>
        <a:bodyPr/>
        <a:lstStyle/>
        <a:p>
          <a:endParaRPr lang="en-US"/>
        </a:p>
      </dgm:t>
    </dgm:pt>
    <dgm:pt modelId="{56E609B0-EF35-471C-AB5F-ADFD4E9BFDAE}">
      <dgm:prSet phldrT="[Text]"/>
      <dgm:spPr/>
      <dgm:t>
        <a:bodyPr/>
        <a:lstStyle/>
        <a:p>
          <a:r>
            <a:rPr lang="en-US" dirty="0">
              <a:latin typeface="Cambria" panose="02040503050406030204" pitchFamily="18" charset="0"/>
            </a:rPr>
            <a:t>Malaise</a:t>
          </a:r>
        </a:p>
      </dgm:t>
    </dgm:pt>
    <dgm:pt modelId="{397944DC-BEE9-4A32-90CF-07E3282B6468}" type="parTrans" cxnId="{1D91153A-3126-4C7C-8B43-6CAA5EA8ED66}">
      <dgm:prSet/>
      <dgm:spPr/>
      <dgm:t>
        <a:bodyPr/>
        <a:lstStyle/>
        <a:p>
          <a:endParaRPr lang="en-US"/>
        </a:p>
      </dgm:t>
    </dgm:pt>
    <dgm:pt modelId="{22566918-49E1-4761-A02D-821C3AFA30EF}" type="sibTrans" cxnId="{1D91153A-3126-4C7C-8B43-6CAA5EA8ED66}">
      <dgm:prSet/>
      <dgm:spPr/>
      <dgm:t>
        <a:bodyPr/>
        <a:lstStyle/>
        <a:p>
          <a:endParaRPr lang="en-US"/>
        </a:p>
      </dgm:t>
    </dgm:pt>
    <dgm:pt modelId="{B2FFF829-409D-48EE-A824-E65E7CFF1105}">
      <dgm:prSet/>
      <dgm:spPr/>
      <dgm:t>
        <a:bodyPr/>
        <a:lstStyle/>
        <a:p>
          <a:r>
            <a:rPr lang="en-US" dirty="0">
              <a:latin typeface="Cambria" panose="02040503050406030204" pitchFamily="18" charset="0"/>
            </a:rPr>
            <a:t>Fever</a:t>
          </a:r>
        </a:p>
      </dgm:t>
    </dgm:pt>
    <dgm:pt modelId="{412B80AC-00C9-43AD-A4AD-B78287234456}" type="parTrans" cxnId="{92E1A0E5-A3A8-4908-968B-E8417267D6F0}">
      <dgm:prSet/>
      <dgm:spPr/>
      <dgm:t>
        <a:bodyPr/>
        <a:lstStyle/>
        <a:p>
          <a:endParaRPr lang="en-US"/>
        </a:p>
      </dgm:t>
    </dgm:pt>
    <dgm:pt modelId="{F97C3A78-556A-4605-AF2F-18983E7B9FDA}" type="sibTrans" cxnId="{92E1A0E5-A3A8-4908-968B-E8417267D6F0}">
      <dgm:prSet/>
      <dgm:spPr/>
      <dgm:t>
        <a:bodyPr/>
        <a:lstStyle/>
        <a:p>
          <a:endParaRPr lang="en-US"/>
        </a:p>
      </dgm:t>
    </dgm:pt>
    <dgm:pt modelId="{967FB7D8-802A-49D8-BDB5-FA8488D74997}">
      <dgm:prSet phldrT="[Text]"/>
      <dgm:spPr/>
      <dgm:t>
        <a:bodyPr/>
        <a:lstStyle/>
        <a:p>
          <a:r>
            <a:rPr lang="en-US" dirty="0">
              <a:latin typeface="Cambria" panose="02040503050406030204" pitchFamily="18" charset="0"/>
            </a:rPr>
            <a:t>Difficulty breathing</a:t>
          </a:r>
        </a:p>
      </dgm:t>
    </dgm:pt>
    <dgm:pt modelId="{E3FC7D55-BCBF-4C92-A2EC-545BAF8D4362}" type="parTrans" cxnId="{1C35F6C2-FBB2-41CC-8FAC-32B594DD2AE3}">
      <dgm:prSet/>
      <dgm:spPr/>
      <dgm:t>
        <a:bodyPr/>
        <a:lstStyle/>
        <a:p>
          <a:endParaRPr lang="en-US"/>
        </a:p>
      </dgm:t>
    </dgm:pt>
    <dgm:pt modelId="{3E50E97C-F9D3-4823-B9BA-06189D0113EC}" type="sibTrans" cxnId="{1C35F6C2-FBB2-41CC-8FAC-32B594DD2AE3}">
      <dgm:prSet/>
      <dgm:spPr/>
      <dgm:t>
        <a:bodyPr/>
        <a:lstStyle/>
        <a:p>
          <a:endParaRPr lang="en-US"/>
        </a:p>
      </dgm:t>
    </dgm:pt>
    <dgm:pt modelId="{FB292D9F-743C-4E3E-B34A-524CD4410C4B}">
      <dgm:prSet/>
      <dgm:spPr/>
      <dgm:t>
        <a:bodyPr/>
        <a:lstStyle/>
        <a:p>
          <a:r>
            <a:rPr lang="en-US" dirty="0">
              <a:latin typeface="Cambria" panose="02040503050406030204" pitchFamily="18" charset="0"/>
            </a:rPr>
            <a:t>Cough</a:t>
          </a:r>
        </a:p>
      </dgm:t>
    </dgm:pt>
    <dgm:pt modelId="{88266810-9388-4639-8A4D-FF17445A41D8}" type="parTrans" cxnId="{90702725-2A33-47A0-8753-D920C64CD77B}">
      <dgm:prSet/>
      <dgm:spPr/>
      <dgm:t>
        <a:bodyPr/>
        <a:lstStyle/>
        <a:p>
          <a:endParaRPr lang="en-US"/>
        </a:p>
      </dgm:t>
    </dgm:pt>
    <dgm:pt modelId="{23085D26-38EE-4DBC-89F2-C1906CA26AAB}" type="sibTrans" cxnId="{90702725-2A33-47A0-8753-D920C64CD77B}">
      <dgm:prSet/>
      <dgm:spPr/>
      <dgm:t>
        <a:bodyPr/>
        <a:lstStyle/>
        <a:p>
          <a:endParaRPr lang="en-US"/>
        </a:p>
      </dgm:t>
    </dgm:pt>
    <dgm:pt modelId="{2CA41585-04D0-42B0-B6AE-73DA91F177E5}">
      <dgm:prSet phldrT="[Text]"/>
      <dgm:spPr/>
      <dgm:t>
        <a:bodyPr/>
        <a:lstStyle/>
        <a:p>
          <a:r>
            <a:rPr lang="en-US" dirty="0">
              <a:latin typeface="Cambria" panose="02040503050406030204" pitchFamily="18" charset="0"/>
            </a:rPr>
            <a:t>Fast breathing</a:t>
          </a:r>
        </a:p>
      </dgm:t>
    </dgm:pt>
    <dgm:pt modelId="{4320106D-5D0F-4A2E-96F4-9AF072658F21}" type="parTrans" cxnId="{FAA818F4-5C20-429B-AA4D-2BA677D339B1}">
      <dgm:prSet/>
      <dgm:spPr/>
      <dgm:t>
        <a:bodyPr/>
        <a:lstStyle/>
        <a:p>
          <a:endParaRPr lang="en-US"/>
        </a:p>
      </dgm:t>
    </dgm:pt>
    <dgm:pt modelId="{573695CA-23C0-4A2E-A8FD-E57F779F3863}" type="sibTrans" cxnId="{FAA818F4-5C20-429B-AA4D-2BA677D339B1}">
      <dgm:prSet/>
      <dgm:spPr/>
      <dgm:t>
        <a:bodyPr/>
        <a:lstStyle/>
        <a:p>
          <a:endParaRPr lang="en-US"/>
        </a:p>
      </dgm:t>
    </dgm:pt>
    <dgm:pt modelId="{AC80CD46-58EA-4CC4-9DAA-453684EAEAF8}">
      <dgm:prSet phldrT="[Text]"/>
      <dgm:spPr/>
      <dgm:t>
        <a:bodyPr/>
        <a:lstStyle/>
        <a:p>
          <a:r>
            <a:rPr lang="en-US" dirty="0">
              <a:latin typeface="Cambria" panose="02040503050406030204" pitchFamily="18" charset="0"/>
            </a:rPr>
            <a:t>Severe Pneumonia</a:t>
          </a:r>
        </a:p>
      </dgm:t>
    </dgm:pt>
    <dgm:pt modelId="{C380FEA7-6BA6-4489-8D6B-404C597E67E3}" type="parTrans" cxnId="{AE7E3377-E9A1-49EA-9CD6-B085FA90C058}">
      <dgm:prSet/>
      <dgm:spPr/>
      <dgm:t>
        <a:bodyPr/>
        <a:lstStyle/>
        <a:p>
          <a:endParaRPr lang="en-US"/>
        </a:p>
      </dgm:t>
    </dgm:pt>
    <dgm:pt modelId="{C813E284-A786-491E-BF22-286416934A37}" type="sibTrans" cxnId="{AE7E3377-E9A1-49EA-9CD6-B085FA90C058}">
      <dgm:prSet/>
      <dgm:spPr/>
      <dgm:t>
        <a:bodyPr/>
        <a:lstStyle/>
        <a:p>
          <a:endParaRPr lang="en-US"/>
        </a:p>
      </dgm:t>
    </dgm:pt>
    <dgm:pt modelId="{1C7E5C03-C364-4D66-BF98-74C27EBD19F4}" type="pres">
      <dgm:prSet presAssocID="{A42792DA-0BEB-4C7A-B30F-1642A68A13EE}" presName="linearFlow" presStyleCnt="0">
        <dgm:presLayoutVars>
          <dgm:dir/>
          <dgm:animLvl val="lvl"/>
          <dgm:resizeHandles val="exact"/>
        </dgm:presLayoutVars>
      </dgm:prSet>
      <dgm:spPr/>
    </dgm:pt>
    <dgm:pt modelId="{AF53019F-6F35-455C-A942-E07789D68C86}" type="pres">
      <dgm:prSet presAssocID="{3501ED02-FD8E-4A9E-8609-239881612738}" presName="composite" presStyleCnt="0"/>
      <dgm:spPr/>
    </dgm:pt>
    <dgm:pt modelId="{52FC40D8-B8CC-461E-A829-A91D0762DC89}" type="pres">
      <dgm:prSet presAssocID="{3501ED02-FD8E-4A9E-8609-239881612738}" presName="parTx" presStyleLbl="node1" presStyleIdx="0" presStyleCnt="3">
        <dgm:presLayoutVars>
          <dgm:chMax val="0"/>
          <dgm:chPref val="0"/>
          <dgm:bulletEnabled val="1"/>
        </dgm:presLayoutVars>
      </dgm:prSet>
      <dgm:spPr/>
    </dgm:pt>
    <dgm:pt modelId="{128F4515-D7B7-4815-A470-8DE2F5E14F26}" type="pres">
      <dgm:prSet presAssocID="{3501ED02-FD8E-4A9E-8609-239881612738}" presName="parSh" presStyleLbl="node1" presStyleIdx="0" presStyleCnt="3" custScaleX="90668" custLinFactNeighborX="10653" custLinFactNeighborY="-9996"/>
      <dgm:spPr/>
    </dgm:pt>
    <dgm:pt modelId="{4DA1CAE8-FE34-43A3-952B-6F53A0DD3BC3}" type="pres">
      <dgm:prSet presAssocID="{3501ED02-FD8E-4A9E-8609-239881612738}" presName="desTx" presStyleLbl="fgAcc1" presStyleIdx="0" presStyleCnt="3" custAng="10800000" custFlipVert="1" custFlipHor="0" custScaleX="87676" custScaleY="66135" custLinFactNeighborX="-8963" custLinFactNeighborY="-28684">
        <dgm:presLayoutVars>
          <dgm:bulletEnabled val="1"/>
        </dgm:presLayoutVars>
      </dgm:prSet>
      <dgm:spPr/>
    </dgm:pt>
    <dgm:pt modelId="{056D2A80-46F5-4830-8263-99C6278B8B36}" type="pres">
      <dgm:prSet presAssocID="{66B36A91-4A56-4130-8AA8-D6FFE7B16568}" presName="sibTrans" presStyleLbl="sibTrans2D1" presStyleIdx="0" presStyleCnt="2"/>
      <dgm:spPr/>
    </dgm:pt>
    <dgm:pt modelId="{D13F29B1-0446-4918-B3E2-69A858218507}" type="pres">
      <dgm:prSet presAssocID="{66B36A91-4A56-4130-8AA8-D6FFE7B16568}" presName="connTx" presStyleLbl="sibTrans2D1" presStyleIdx="0" presStyleCnt="2"/>
      <dgm:spPr/>
    </dgm:pt>
    <dgm:pt modelId="{D8F15B71-8732-4E14-B9C7-EFBB68AA24A9}" type="pres">
      <dgm:prSet presAssocID="{48ABDC46-9A07-428B-AB5A-608156D4030C}" presName="composite" presStyleCnt="0"/>
      <dgm:spPr/>
    </dgm:pt>
    <dgm:pt modelId="{1574C347-E12D-47E5-993A-64222B62AE59}" type="pres">
      <dgm:prSet presAssocID="{48ABDC46-9A07-428B-AB5A-608156D4030C}" presName="parTx" presStyleLbl="node1" presStyleIdx="0" presStyleCnt="3">
        <dgm:presLayoutVars>
          <dgm:chMax val="0"/>
          <dgm:chPref val="0"/>
          <dgm:bulletEnabled val="1"/>
        </dgm:presLayoutVars>
      </dgm:prSet>
      <dgm:spPr/>
    </dgm:pt>
    <dgm:pt modelId="{A0707890-EE61-43F5-9434-4071E18F750A}" type="pres">
      <dgm:prSet presAssocID="{48ABDC46-9A07-428B-AB5A-608156D4030C}" presName="parSh" presStyleLbl="node1" presStyleIdx="1" presStyleCnt="3" custLinFactNeighborY="-12670"/>
      <dgm:spPr/>
    </dgm:pt>
    <dgm:pt modelId="{644C5C3E-9C64-40A3-B0E8-248017E9BEF4}" type="pres">
      <dgm:prSet presAssocID="{48ABDC46-9A07-428B-AB5A-608156D4030C}" presName="desTx" presStyleLbl="fgAcc1" presStyleIdx="1" presStyleCnt="3" custAng="10800000" custFlipVert="1" custFlipHor="1" custScaleX="97204" custScaleY="67228" custLinFactNeighborX="-19680" custLinFactNeighborY="-21179">
        <dgm:presLayoutVars>
          <dgm:bulletEnabled val="1"/>
        </dgm:presLayoutVars>
      </dgm:prSet>
      <dgm:spPr/>
    </dgm:pt>
    <dgm:pt modelId="{F5B982CB-FA48-44A9-923A-84D39EA501FB}" type="pres">
      <dgm:prSet presAssocID="{B042DFD7-9D05-41A0-9F79-2B23922D7E20}" presName="sibTrans" presStyleLbl="sibTrans2D1" presStyleIdx="1" presStyleCnt="2"/>
      <dgm:spPr/>
    </dgm:pt>
    <dgm:pt modelId="{5A2E0BCB-A8D7-4717-BC9A-5D8095EF523E}" type="pres">
      <dgm:prSet presAssocID="{B042DFD7-9D05-41A0-9F79-2B23922D7E20}" presName="connTx" presStyleLbl="sibTrans2D1" presStyleIdx="1" presStyleCnt="2"/>
      <dgm:spPr/>
    </dgm:pt>
    <dgm:pt modelId="{2B533D1D-C054-4181-AB2A-D1D49A235075}" type="pres">
      <dgm:prSet presAssocID="{78C31DC2-1310-41E8-8300-132A9244BE38}" presName="composite" presStyleCnt="0"/>
      <dgm:spPr/>
    </dgm:pt>
    <dgm:pt modelId="{9F2B144E-01A8-4CD7-96C0-59F38DEFA6FB}" type="pres">
      <dgm:prSet presAssocID="{78C31DC2-1310-41E8-8300-132A9244BE38}" presName="parTx" presStyleLbl="node1" presStyleIdx="1" presStyleCnt="3">
        <dgm:presLayoutVars>
          <dgm:chMax val="0"/>
          <dgm:chPref val="0"/>
          <dgm:bulletEnabled val="1"/>
        </dgm:presLayoutVars>
      </dgm:prSet>
      <dgm:spPr/>
    </dgm:pt>
    <dgm:pt modelId="{A09ABB0B-1683-4B2A-AEAF-74658F11DFFA}" type="pres">
      <dgm:prSet presAssocID="{78C31DC2-1310-41E8-8300-132A9244BE38}" presName="parSh" presStyleLbl="node1" presStyleIdx="2" presStyleCnt="3" custLinFactNeighborX="3152" custLinFactNeighborY="-20312"/>
      <dgm:spPr/>
    </dgm:pt>
    <dgm:pt modelId="{0F08753D-0910-4E57-95F2-C9420951C57F}" type="pres">
      <dgm:prSet presAssocID="{78C31DC2-1310-41E8-8300-132A9244BE38}" presName="desTx" presStyleLbl="fgAcc1" presStyleIdx="2" presStyleCnt="3" custScaleX="75066" custScaleY="75132" custLinFactNeighborX="-19803" custLinFactNeighborY="-22306">
        <dgm:presLayoutVars>
          <dgm:bulletEnabled val="1"/>
        </dgm:presLayoutVars>
      </dgm:prSet>
      <dgm:spPr/>
    </dgm:pt>
  </dgm:ptLst>
  <dgm:cxnLst>
    <dgm:cxn modelId="{E646AB05-20E9-42D8-B176-A5EFD299ADCA}" type="presOf" srcId="{48ABDC46-9A07-428B-AB5A-608156D4030C}" destId="{A0707890-EE61-43F5-9434-4071E18F750A}" srcOrd="1" destOrd="0" presId="urn:microsoft.com/office/officeart/2005/8/layout/process3"/>
    <dgm:cxn modelId="{CA35020A-479C-4675-A81D-21C6A20C1030}" srcId="{A42792DA-0BEB-4C7A-B30F-1642A68A13EE}" destId="{48ABDC46-9A07-428B-AB5A-608156D4030C}" srcOrd="1" destOrd="0" parTransId="{16437992-D538-40A6-A2D7-17A56F38B4CA}" sibTransId="{B042DFD7-9D05-41A0-9F79-2B23922D7E20}"/>
    <dgm:cxn modelId="{1B5FE50A-B359-490B-B1E3-CAA42278E672}" type="presOf" srcId="{A42792DA-0BEB-4C7A-B30F-1642A68A13EE}" destId="{1C7E5C03-C364-4D66-BF98-74C27EBD19F4}" srcOrd="0" destOrd="0" presId="urn:microsoft.com/office/officeart/2005/8/layout/process3"/>
    <dgm:cxn modelId="{C329FD0F-98EF-4A40-8B28-7BC5B47ED5B7}" type="presOf" srcId="{66B36A91-4A56-4130-8AA8-D6FFE7B16568}" destId="{D13F29B1-0446-4918-B3E2-69A858218507}" srcOrd="1" destOrd="0" presId="urn:microsoft.com/office/officeart/2005/8/layout/process3"/>
    <dgm:cxn modelId="{9D8C6121-4048-4FA3-8675-00D613628717}" type="presOf" srcId="{3501ED02-FD8E-4A9E-8609-239881612738}" destId="{128F4515-D7B7-4815-A470-8DE2F5E14F26}" srcOrd="1" destOrd="0" presId="urn:microsoft.com/office/officeart/2005/8/layout/process3"/>
    <dgm:cxn modelId="{9ECE1425-5871-4D0A-8351-9CC2BC670BC7}" type="presOf" srcId="{967FB7D8-802A-49D8-BDB5-FA8488D74997}" destId="{644C5C3E-9C64-40A3-B0E8-248017E9BEF4}" srcOrd="0" destOrd="2" presId="urn:microsoft.com/office/officeart/2005/8/layout/process3"/>
    <dgm:cxn modelId="{90702725-2A33-47A0-8753-D920C64CD77B}" srcId="{48ABDC46-9A07-428B-AB5A-608156D4030C}" destId="{FB292D9F-743C-4E3E-B34A-524CD4410C4B}" srcOrd="1" destOrd="0" parTransId="{88266810-9388-4639-8A4D-FF17445A41D8}" sibTransId="{23085D26-38EE-4DBC-89F2-C1906CA26AAB}"/>
    <dgm:cxn modelId="{D425FD2F-4860-4892-A829-0847FF413BB1}" srcId="{78C31DC2-1310-41E8-8300-132A9244BE38}" destId="{200B6437-324A-459C-B265-B3A972DD6383}" srcOrd="2" destOrd="0" parTransId="{BE254985-0F69-4AAB-8F14-07B3FFF9CF95}" sibTransId="{1A928634-EFFB-4F8C-9C7B-B4A1FB213256}"/>
    <dgm:cxn modelId="{C0412033-0458-4C82-9D2D-BEF15EF30358}" srcId="{3501ED02-FD8E-4A9E-8609-239881612738}" destId="{402F5E3F-3DE2-4F84-A6F7-B66A80B326CF}" srcOrd="1" destOrd="0" parTransId="{183A4B6F-EA7A-4469-AB95-9191F2E420B6}" sibTransId="{316C8A35-1DD3-42EF-AFFB-0678D600F1A4}"/>
    <dgm:cxn modelId="{1D91153A-3126-4C7C-8B43-6CAA5EA8ED66}" srcId="{3501ED02-FD8E-4A9E-8609-239881612738}" destId="{56E609B0-EF35-471C-AB5F-ADFD4E9BFDAE}" srcOrd="4" destOrd="0" parTransId="{397944DC-BEE9-4A32-90CF-07E3282B6468}" sibTransId="{22566918-49E1-4761-A02D-821C3AFA30EF}"/>
    <dgm:cxn modelId="{13A3B65D-6E57-4815-A253-31910DE0019D}" type="presOf" srcId="{B042DFD7-9D05-41A0-9F79-2B23922D7E20}" destId="{5A2E0BCB-A8D7-4717-BC9A-5D8095EF523E}" srcOrd="1" destOrd="0" presId="urn:microsoft.com/office/officeart/2005/8/layout/process3"/>
    <dgm:cxn modelId="{ADC38044-86EA-4615-B0D9-A86D0831C3A6}" type="presOf" srcId="{78C31DC2-1310-41E8-8300-132A9244BE38}" destId="{A09ABB0B-1683-4B2A-AEAF-74658F11DFFA}" srcOrd="1" destOrd="0" presId="urn:microsoft.com/office/officeart/2005/8/layout/process3"/>
    <dgm:cxn modelId="{ED0F2749-21D8-456B-A032-E4DD29A4E9E3}" type="presOf" srcId="{5B8DD2B1-4A8C-4CE3-971F-4EE79C899B5A}" destId="{4DA1CAE8-FE34-43A3-952B-6F53A0DD3BC3}" srcOrd="0" destOrd="2" presId="urn:microsoft.com/office/officeart/2005/8/layout/process3"/>
    <dgm:cxn modelId="{B094466E-7D89-45A9-873C-5CB4987156B7}" type="presOf" srcId="{B042DFD7-9D05-41A0-9F79-2B23922D7E20}" destId="{F5B982CB-FA48-44A9-923A-84D39EA501FB}" srcOrd="0" destOrd="0" presId="urn:microsoft.com/office/officeart/2005/8/layout/process3"/>
    <dgm:cxn modelId="{6C29F94F-6D74-48E6-8C30-1484C3CC0524}" srcId="{3501ED02-FD8E-4A9E-8609-239881612738}" destId="{5B8DD2B1-4A8C-4CE3-971F-4EE79C899B5A}" srcOrd="2" destOrd="0" parTransId="{7AFB93EF-7092-44FE-9489-88BABF9B0BAE}" sibTransId="{6DB32FAB-BA3F-4D1D-92CE-2750A406C86C}"/>
    <dgm:cxn modelId="{CDAFB650-5B71-4B48-9A7D-8F81553438EA}" type="presOf" srcId="{B2FFF829-409D-48EE-A824-E65E7CFF1105}" destId="{644C5C3E-9C64-40A3-B0E8-248017E9BEF4}" srcOrd="0" destOrd="0" presId="urn:microsoft.com/office/officeart/2005/8/layout/process3"/>
    <dgm:cxn modelId="{9939F870-13CA-4136-91E8-4FA6F372443F}" type="presOf" srcId="{15B6C060-AD30-4151-AACE-F8C83E5FE6D7}" destId="{0F08753D-0910-4E57-95F2-C9420951C57F}" srcOrd="0" destOrd="1" presId="urn:microsoft.com/office/officeart/2005/8/layout/process3"/>
    <dgm:cxn modelId="{BB593E71-5289-432F-9C6C-9D72B4933F04}" type="presOf" srcId="{78C31DC2-1310-41E8-8300-132A9244BE38}" destId="{9F2B144E-01A8-4CD7-96C0-59F38DEFA6FB}" srcOrd="0" destOrd="0" presId="urn:microsoft.com/office/officeart/2005/8/layout/process3"/>
    <dgm:cxn modelId="{C9F31755-14F3-447E-8CC7-128BFD55A175}" type="presOf" srcId="{56E609B0-EF35-471C-AB5F-ADFD4E9BFDAE}" destId="{4DA1CAE8-FE34-43A3-952B-6F53A0DD3BC3}" srcOrd="0" destOrd="4" presId="urn:microsoft.com/office/officeart/2005/8/layout/process3"/>
    <dgm:cxn modelId="{AE7E3377-E9A1-49EA-9CD6-B085FA90C058}" srcId="{78C31DC2-1310-41E8-8300-132A9244BE38}" destId="{AC80CD46-58EA-4CC4-9DAA-453684EAEAF8}" srcOrd="0" destOrd="0" parTransId="{C380FEA7-6BA6-4489-8D6B-404C597E67E3}" sibTransId="{C813E284-A786-491E-BF22-286416934A37}"/>
    <dgm:cxn modelId="{6D99597D-2132-4E69-BC0F-1170A81448B9}" type="presOf" srcId="{2CA41585-04D0-42B0-B6AE-73DA91F177E5}" destId="{644C5C3E-9C64-40A3-B0E8-248017E9BEF4}" srcOrd="0" destOrd="3" presId="urn:microsoft.com/office/officeart/2005/8/layout/process3"/>
    <dgm:cxn modelId="{4B8DB889-0F3A-4C20-87F1-9ED2CC443744}" type="presOf" srcId="{1B3EFD72-223C-4268-B6D6-83FD9139014C}" destId="{4DA1CAE8-FE34-43A3-952B-6F53A0DD3BC3}" srcOrd="0" destOrd="0" presId="urn:microsoft.com/office/officeart/2005/8/layout/process3"/>
    <dgm:cxn modelId="{EEB4A88D-AC6A-42A6-8DEB-6913EE36EA3F}" srcId="{78C31DC2-1310-41E8-8300-132A9244BE38}" destId="{15B6C060-AD30-4151-AACE-F8C83E5FE6D7}" srcOrd="1" destOrd="0" parTransId="{3F3CA8E9-9A65-4C4D-9737-5F1E264FD261}" sibTransId="{F1E49195-30BA-4B71-948F-BC00C86D73E1}"/>
    <dgm:cxn modelId="{93A12490-716C-4AF6-87A9-EA4414E1A783}" srcId="{78C31DC2-1310-41E8-8300-132A9244BE38}" destId="{1FF8E53C-D7D0-42FE-A767-02347E282114}" srcOrd="3" destOrd="0" parTransId="{BB31BE14-C327-4D47-AF92-A13D4821C158}" sibTransId="{3AEC93A3-876F-4D70-A662-8FA67023317C}"/>
    <dgm:cxn modelId="{6D7B5E94-2F5C-46C9-B904-80CF920AB72D}" srcId="{3501ED02-FD8E-4A9E-8609-239881612738}" destId="{AA30E393-EDF4-4699-A9F9-6C2000B802CD}" srcOrd="3" destOrd="0" parTransId="{E9618B10-AC63-442E-9629-5E1D4B9A7B08}" sibTransId="{A7D28B57-A676-4706-BA47-16F33D681534}"/>
    <dgm:cxn modelId="{3275B296-CB86-463B-9CAB-A2EA6BF236BE}" type="presOf" srcId="{66B36A91-4A56-4130-8AA8-D6FFE7B16568}" destId="{056D2A80-46F5-4830-8263-99C6278B8B36}" srcOrd="0" destOrd="0" presId="urn:microsoft.com/office/officeart/2005/8/layout/process3"/>
    <dgm:cxn modelId="{A0F28D9D-3AFE-4C5E-962B-006A23889BE8}" srcId="{3501ED02-FD8E-4A9E-8609-239881612738}" destId="{1B3EFD72-223C-4268-B6D6-83FD9139014C}" srcOrd="0" destOrd="0" parTransId="{CA51562B-1A7E-4121-8F86-C049D37387B0}" sibTransId="{8BB0C2CF-9C28-4683-AD1B-9E1B4F59EE25}"/>
    <dgm:cxn modelId="{B1FABFA0-9F29-47D2-B938-7D188E017403}" type="presOf" srcId="{AC80CD46-58EA-4CC4-9DAA-453684EAEAF8}" destId="{0F08753D-0910-4E57-95F2-C9420951C57F}" srcOrd="0" destOrd="0" presId="urn:microsoft.com/office/officeart/2005/8/layout/process3"/>
    <dgm:cxn modelId="{F331C9A6-D826-48FF-80E2-100E23B84BF0}" type="presOf" srcId="{3501ED02-FD8E-4A9E-8609-239881612738}" destId="{52FC40D8-B8CC-461E-A829-A91D0762DC89}" srcOrd="0" destOrd="0" presId="urn:microsoft.com/office/officeart/2005/8/layout/process3"/>
    <dgm:cxn modelId="{1211D0B4-1BB9-473E-A649-CCC6E4033734}" type="presOf" srcId="{402F5E3F-3DE2-4F84-A6F7-B66A80B326CF}" destId="{4DA1CAE8-FE34-43A3-952B-6F53A0DD3BC3}" srcOrd="0" destOrd="1" presId="urn:microsoft.com/office/officeart/2005/8/layout/process3"/>
    <dgm:cxn modelId="{721739B8-AE9C-4E22-96AC-859F8080FA5C}" srcId="{A42792DA-0BEB-4C7A-B30F-1642A68A13EE}" destId="{3501ED02-FD8E-4A9E-8609-239881612738}" srcOrd="0" destOrd="0" parTransId="{4E5F033A-5A14-4819-ADD1-37D9D04B14B2}" sibTransId="{66B36A91-4A56-4130-8AA8-D6FFE7B16568}"/>
    <dgm:cxn modelId="{1C35F6C2-FBB2-41CC-8FAC-32B594DD2AE3}" srcId="{48ABDC46-9A07-428B-AB5A-608156D4030C}" destId="{967FB7D8-802A-49D8-BDB5-FA8488D74997}" srcOrd="2" destOrd="0" parTransId="{E3FC7D55-BCBF-4C92-A2EC-545BAF8D4362}" sibTransId="{3E50E97C-F9D3-4823-B9BA-06189D0113EC}"/>
    <dgm:cxn modelId="{F83C7DCB-4AA4-490C-B666-06D78933E98D}" srcId="{A42792DA-0BEB-4C7A-B30F-1642A68A13EE}" destId="{78C31DC2-1310-41E8-8300-132A9244BE38}" srcOrd="2" destOrd="0" parTransId="{A0EBA8BC-6077-47FF-AA42-C6727CEBA830}" sibTransId="{03668905-F108-4C59-88F6-D0E1CD6FE713}"/>
    <dgm:cxn modelId="{92E1A0E5-A3A8-4908-968B-E8417267D6F0}" srcId="{48ABDC46-9A07-428B-AB5A-608156D4030C}" destId="{B2FFF829-409D-48EE-A824-E65E7CFF1105}" srcOrd="0" destOrd="0" parTransId="{412B80AC-00C9-43AD-A4AD-B78287234456}" sibTransId="{F97C3A78-556A-4605-AF2F-18983E7B9FDA}"/>
    <dgm:cxn modelId="{CA12D5E5-5E0F-4505-A3D7-6F73D469E033}" type="presOf" srcId="{200B6437-324A-459C-B265-B3A972DD6383}" destId="{0F08753D-0910-4E57-95F2-C9420951C57F}" srcOrd="0" destOrd="2" presId="urn:microsoft.com/office/officeart/2005/8/layout/process3"/>
    <dgm:cxn modelId="{4491FBE7-BFE7-4C2E-A22C-663DAFED702F}" type="presOf" srcId="{FB292D9F-743C-4E3E-B34A-524CD4410C4B}" destId="{644C5C3E-9C64-40A3-B0E8-248017E9BEF4}" srcOrd="0" destOrd="1" presId="urn:microsoft.com/office/officeart/2005/8/layout/process3"/>
    <dgm:cxn modelId="{D84221EB-236D-411C-9DC4-53673988F606}" type="presOf" srcId="{AA30E393-EDF4-4699-A9F9-6C2000B802CD}" destId="{4DA1CAE8-FE34-43A3-952B-6F53A0DD3BC3}" srcOrd="0" destOrd="3" presId="urn:microsoft.com/office/officeart/2005/8/layout/process3"/>
    <dgm:cxn modelId="{FAA818F4-5C20-429B-AA4D-2BA677D339B1}" srcId="{48ABDC46-9A07-428B-AB5A-608156D4030C}" destId="{2CA41585-04D0-42B0-B6AE-73DA91F177E5}" srcOrd="3" destOrd="0" parTransId="{4320106D-5D0F-4A2E-96F4-9AF072658F21}" sibTransId="{573695CA-23C0-4A2E-A8FD-E57F779F3863}"/>
    <dgm:cxn modelId="{830492F5-20B9-416F-9986-EA7F52465FAC}" type="presOf" srcId="{48ABDC46-9A07-428B-AB5A-608156D4030C}" destId="{1574C347-E12D-47E5-993A-64222B62AE59}" srcOrd="0" destOrd="0" presId="urn:microsoft.com/office/officeart/2005/8/layout/process3"/>
    <dgm:cxn modelId="{89F19FF6-F8AA-4C5D-BC29-EE01D9E5275A}" type="presOf" srcId="{1FF8E53C-D7D0-42FE-A767-02347E282114}" destId="{0F08753D-0910-4E57-95F2-C9420951C57F}" srcOrd="0" destOrd="3" presId="urn:microsoft.com/office/officeart/2005/8/layout/process3"/>
    <dgm:cxn modelId="{747E97B0-D173-4655-B634-691B0B145993}" type="presParOf" srcId="{1C7E5C03-C364-4D66-BF98-74C27EBD19F4}" destId="{AF53019F-6F35-455C-A942-E07789D68C86}" srcOrd="0" destOrd="0" presId="urn:microsoft.com/office/officeart/2005/8/layout/process3"/>
    <dgm:cxn modelId="{1275C284-E272-4422-B842-BC43DB099447}" type="presParOf" srcId="{AF53019F-6F35-455C-A942-E07789D68C86}" destId="{52FC40D8-B8CC-461E-A829-A91D0762DC89}" srcOrd="0" destOrd="0" presId="urn:microsoft.com/office/officeart/2005/8/layout/process3"/>
    <dgm:cxn modelId="{71DC1E24-8659-451E-A98E-75321D7359A2}" type="presParOf" srcId="{AF53019F-6F35-455C-A942-E07789D68C86}" destId="{128F4515-D7B7-4815-A470-8DE2F5E14F26}" srcOrd="1" destOrd="0" presId="urn:microsoft.com/office/officeart/2005/8/layout/process3"/>
    <dgm:cxn modelId="{257FA753-D3F1-4B48-9840-299D13B9E55A}" type="presParOf" srcId="{AF53019F-6F35-455C-A942-E07789D68C86}" destId="{4DA1CAE8-FE34-43A3-952B-6F53A0DD3BC3}" srcOrd="2" destOrd="0" presId="urn:microsoft.com/office/officeart/2005/8/layout/process3"/>
    <dgm:cxn modelId="{6ECBEE20-8BF9-4D53-B3D7-B7A521EBAF41}" type="presParOf" srcId="{1C7E5C03-C364-4D66-BF98-74C27EBD19F4}" destId="{056D2A80-46F5-4830-8263-99C6278B8B36}" srcOrd="1" destOrd="0" presId="urn:microsoft.com/office/officeart/2005/8/layout/process3"/>
    <dgm:cxn modelId="{D2F8A518-A7DA-408F-84AC-2F42B99EE234}" type="presParOf" srcId="{056D2A80-46F5-4830-8263-99C6278B8B36}" destId="{D13F29B1-0446-4918-B3E2-69A858218507}" srcOrd="0" destOrd="0" presId="urn:microsoft.com/office/officeart/2005/8/layout/process3"/>
    <dgm:cxn modelId="{F0FB78CE-0136-4ACA-9DDA-58897B131702}" type="presParOf" srcId="{1C7E5C03-C364-4D66-BF98-74C27EBD19F4}" destId="{D8F15B71-8732-4E14-B9C7-EFBB68AA24A9}" srcOrd="2" destOrd="0" presId="urn:microsoft.com/office/officeart/2005/8/layout/process3"/>
    <dgm:cxn modelId="{89D87022-B6FA-4D4B-873C-9B0C8DBC6B97}" type="presParOf" srcId="{D8F15B71-8732-4E14-B9C7-EFBB68AA24A9}" destId="{1574C347-E12D-47E5-993A-64222B62AE59}" srcOrd="0" destOrd="0" presId="urn:microsoft.com/office/officeart/2005/8/layout/process3"/>
    <dgm:cxn modelId="{ECA65997-A01D-4DEA-888E-F2802022DBA2}" type="presParOf" srcId="{D8F15B71-8732-4E14-B9C7-EFBB68AA24A9}" destId="{A0707890-EE61-43F5-9434-4071E18F750A}" srcOrd="1" destOrd="0" presId="urn:microsoft.com/office/officeart/2005/8/layout/process3"/>
    <dgm:cxn modelId="{1BFCE2FA-AEE7-436C-B2C8-AD6A6FC074A5}" type="presParOf" srcId="{D8F15B71-8732-4E14-B9C7-EFBB68AA24A9}" destId="{644C5C3E-9C64-40A3-B0E8-248017E9BEF4}" srcOrd="2" destOrd="0" presId="urn:microsoft.com/office/officeart/2005/8/layout/process3"/>
    <dgm:cxn modelId="{B551AFE5-DAD3-4EC2-95D2-A4143A670159}" type="presParOf" srcId="{1C7E5C03-C364-4D66-BF98-74C27EBD19F4}" destId="{F5B982CB-FA48-44A9-923A-84D39EA501FB}" srcOrd="3" destOrd="0" presId="urn:microsoft.com/office/officeart/2005/8/layout/process3"/>
    <dgm:cxn modelId="{3F8B3C77-02AC-40D3-9BA3-2551EBF6AB96}" type="presParOf" srcId="{F5B982CB-FA48-44A9-923A-84D39EA501FB}" destId="{5A2E0BCB-A8D7-4717-BC9A-5D8095EF523E}" srcOrd="0" destOrd="0" presId="urn:microsoft.com/office/officeart/2005/8/layout/process3"/>
    <dgm:cxn modelId="{A49EB77D-02F3-48D8-8FE9-045A27B3AAFA}" type="presParOf" srcId="{1C7E5C03-C364-4D66-BF98-74C27EBD19F4}" destId="{2B533D1D-C054-4181-AB2A-D1D49A235075}" srcOrd="4" destOrd="0" presId="urn:microsoft.com/office/officeart/2005/8/layout/process3"/>
    <dgm:cxn modelId="{5C6297A4-0894-45C1-A5E7-55BE9492561B}" type="presParOf" srcId="{2B533D1D-C054-4181-AB2A-D1D49A235075}" destId="{9F2B144E-01A8-4CD7-96C0-59F38DEFA6FB}" srcOrd="0" destOrd="0" presId="urn:microsoft.com/office/officeart/2005/8/layout/process3"/>
    <dgm:cxn modelId="{AF7EE023-9152-47F1-BBFD-657E1D97F4D0}" type="presParOf" srcId="{2B533D1D-C054-4181-AB2A-D1D49A235075}" destId="{A09ABB0B-1683-4B2A-AEAF-74658F11DFFA}" srcOrd="1" destOrd="0" presId="urn:microsoft.com/office/officeart/2005/8/layout/process3"/>
    <dgm:cxn modelId="{CD35AA20-FD5F-4254-A4BF-DF5B2405C2E4}" type="presParOf" srcId="{2B533D1D-C054-4181-AB2A-D1D49A235075}" destId="{0F08753D-0910-4E57-95F2-C9420951C57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88EE4-1592-4105-8D84-448AA5D35E6E}">
      <dsp:nvSpPr>
        <dsp:cNvPr id="0" name=""/>
        <dsp:cNvSpPr/>
      </dsp:nvSpPr>
      <dsp:spPr>
        <a:xfrm>
          <a:off x="1224" y="1033295"/>
          <a:ext cx="1916017" cy="1228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FFBE5-A752-4CC2-84B8-54B82AD755FC}">
      <dsp:nvSpPr>
        <dsp:cNvPr id="0" name=""/>
        <dsp:cNvSpPr/>
      </dsp:nvSpPr>
      <dsp:spPr>
        <a:xfrm>
          <a:off x="114760" y="2178051"/>
          <a:ext cx="1708593" cy="140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Monitor trends of disease transmission (human to human and zoonotic )</a:t>
          </a:r>
        </a:p>
      </dsp:txBody>
      <dsp:txXfrm>
        <a:off x="114760" y="2178051"/>
        <a:ext cx="1708593" cy="1409589"/>
      </dsp:txXfrm>
    </dsp:sp>
    <dsp:sp modelId="{903C6409-E229-4316-9BA1-1A56BB31F999}">
      <dsp:nvSpPr>
        <dsp:cNvPr id="0" name=""/>
        <dsp:cNvSpPr/>
      </dsp:nvSpPr>
      <dsp:spPr>
        <a:xfrm>
          <a:off x="660228" y="3491255"/>
          <a:ext cx="1708593" cy="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dirty="0"/>
        </a:p>
      </dsp:txBody>
      <dsp:txXfrm>
        <a:off x="660228" y="3491255"/>
        <a:ext cx="1708593" cy="1411"/>
      </dsp:txXfrm>
    </dsp:sp>
    <dsp:sp modelId="{0D2F01B6-FF17-425B-A2BD-53C82B62FCFC}">
      <dsp:nvSpPr>
        <dsp:cNvPr id="0" name=""/>
        <dsp:cNvSpPr/>
      </dsp:nvSpPr>
      <dsp:spPr>
        <a:xfrm>
          <a:off x="2667826" y="1057981"/>
          <a:ext cx="1233229" cy="11298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BCF0DA-9A38-444F-AF02-DEDE05AA0D69}">
      <dsp:nvSpPr>
        <dsp:cNvPr id="0" name=""/>
        <dsp:cNvSpPr/>
      </dsp:nvSpPr>
      <dsp:spPr>
        <a:xfrm>
          <a:off x="2427325" y="2236841"/>
          <a:ext cx="1708593" cy="140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Rapidly detect new cases where virus is not circulating</a:t>
          </a:r>
        </a:p>
      </dsp:txBody>
      <dsp:txXfrm>
        <a:off x="2427325" y="2236841"/>
        <a:ext cx="1708593" cy="1409589"/>
      </dsp:txXfrm>
    </dsp:sp>
    <dsp:sp modelId="{C543A148-FD09-4694-B2B2-593C9F31F7E3}">
      <dsp:nvSpPr>
        <dsp:cNvPr id="0" name=""/>
        <dsp:cNvSpPr/>
      </dsp:nvSpPr>
      <dsp:spPr>
        <a:xfrm>
          <a:off x="2985437" y="3466569"/>
          <a:ext cx="1708593" cy="1411"/>
        </a:xfrm>
        <a:prstGeom prst="rect">
          <a:avLst/>
        </a:prstGeom>
        <a:noFill/>
        <a:ln>
          <a:noFill/>
        </a:ln>
        <a:effectLst/>
      </dsp:spPr>
      <dsp:style>
        <a:lnRef idx="0">
          <a:scrgbClr r="0" g="0" b="0"/>
        </a:lnRef>
        <a:fillRef idx="0">
          <a:scrgbClr r="0" g="0" b="0"/>
        </a:fillRef>
        <a:effectRef idx="0">
          <a:scrgbClr r="0" g="0" b="0"/>
        </a:effectRef>
        <a:fontRef idx="minor"/>
      </dsp:style>
    </dsp:sp>
    <dsp:sp modelId="{6A434C2C-F3DA-48CA-93E6-38E424065448}">
      <dsp:nvSpPr>
        <dsp:cNvPr id="0" name=""/>
        <dsp:cNvSpPr/>
      </dsp:nvSpPr>
      <dsp:spPr>
        <a:xfrm>
          <a:off x="5100171" y="1080565"/>
          <a:ext cx="1416237" cy="10394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23D54F-515E-4784-93CA-629F677E5E65}">
      <dsp:nvSpPr>
        <dsp:cNvPr id="0" name=""/>
        <dsp:cNvSpPr/>
      </dsp:nvSpPr>
      <dsp:spPr>
        <a:xfrm>
          <a:off x="4777803" y="2240673"/>
          <a:ext cx="2741096" cy="140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Provide epidemiological information to conduct Risk Assessment</a:t>
          </a:r>
        </a:p>
      </dsp:txBody>
      <dsp:txXfrm>
        <a:off x="4777803" y="2240673"/>
        <a:ext cx="2741096" cy="1409589"/>
      </dsp:txXfrm>
    </dsp:sp>
    <dsp:sp modelId="{8DD96DFB-6503-4BDB-AAE8-8A80FC16639F}">
      <dsp:nvSpPr>
        <dsp:cNvPr id="0" name=""/>
        <dsp:cNvSpPr/>
      </dsp:nvSpPr>
      <dsp:spPr>
        <a:xfrm>
          <a:off x="5509286" y="3443986"/>
          <a:ext cx="1708593" cy="1411"/>
        </a:xfrm>
        <a:prstGeom prst="rect">
          <a:avLst/>
        </a:prstGeom>
        <a:noFill/>
        <a:ln>
          <a:noFill/>
        </a:ln>
        <a:effectLst/>
      </dsp:spPr>
      <dsp:style>
        <a:lnRef idx="0">
          <a:scrgbClr r="0" g="0" b="0"/>
        </a:lnRef>
        <a:fillRef idx="0">
          <a:scrgbClr r="0" g="0" b="0"/>
        </a:fillRef>
        <a:effectRef idx="0">
          <a:scrgbClr r="0" g="0" b="0"/>
        </a:effectRef>
        <a:fontRef idx="minor"/>
      </dsp:style>
    </dsp:sp>
    <dsp:sp modelId="{171BB09E-D227-46FB-BDA1-1DB46D7BEABB}">
      <dsp:nvSpPr>
        <dsp:cNvPr id="0" name=""/>
        <dsp:cNvSpPr/>
      </dsp:nvSpPr>
      <dsp:spPr>
        <a:xfrm>
          <a:off x="8371085" y="840278"/>
          <a:ext cx="1151954" cy="1059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875C10-41DE-496A-BB35-549488D570CD}">
      <dsp:nvSpPr>
        <dsp:cNvPr id="0" name=""/>
        <dsp:cNvSpPr/>
      </dsp:nvSpPr>
      <dsp:spPr>
        <a:xfrm>
          <a:off x="8033136" y="2086540"/>
          <a:ext cx="2938439" cy="2439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Provide Epidemiological information to guide Response Measures</a:t>
          </a:r>
        </a:p>
      </dsp:txBody>
      <dsp:txXfrm>
        <a:off x="8033136" y="2086540"/>
        <a:ext cx="2938439" cy="2439422"/>
      </dsp:txXfrm>
    </dsp:sp>
    <dsp:sp modelId="{23D42F81-C6A7-4EB4-B460-92C9497DFE16}">
      <dsp:nvSpPr>
        <dsp:cNvPr id="0" name=""/>
        <dsp:cNvSpPr/>
      </dsp:nvSpPr>
      <dsp:spPr>
        <a:xfrm>
          <a:off x="8648058" y="3213650"/>
          <a:ext cx="1708593" cy="141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B0417-D692-45FF-97A9-E23CF56FFC5E}">
      <dsp:nvSpPr>
        <dsp:cNvPr id="0" name=""/>
        <dsp:cNvSpPr/>
      </dsp:nvSpPr>
      <dsp:spPr>
        <a:xfrm>
          <a:off x="53" y="27743"/>
          <a:ext cx="5127426" cy="1062377"/>
        </a:xfrm>
        <a:prstGeom prst="rect">
          <a:avLst/>
        </a:prstGeom>
        <a:gradFill rotWithShape="0">
          <a:gsLst>
            <a:gs pos="0">
              <a:schemeClr val="accent1">
                <a:hueOff val="0"/>
                <a:satOff val="0"/>
                <a:lumOff val="0"/>
                <a:alphaOff val="0"/>
                <a:tint val="75000"/>
                <a:shade val="95000"/>
                <a:satMod val="175000"/>
              </a:schemeClr>
            </a:gs>
            <a:gs pos="12000">
              <a:schemeClr val="accent1">
                <a:hueOff val="0"/>
                <a:satOff val="0"/>
                <a:lumOff val="0"/>
                <a:alphaOff val="0"/>
                <a:tint val="90000"/>
                <a:shade val="90000"/>
                <a:satMod val="150000"/>
              </a:schemeClr>
            </a:gs>
            <a:gs pos="100000">
              <a:schemeClr val="accent1">
                <a:hueOff val="0"/>
                <a:satOff val="0"/>
                <a:lumOff val="0"/>
                <a:alphaOff val="0"/>
                <a:tint val="100000"/>
                <a:shade val="75000"/>
                <a:satMod val="150000"/>
              </a:schemeClr>
            </a:gs>
          </a:gsLst>
          <a:lin ang="16200000" scaled="1"/>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Patient with severe acute respiratory infection </a:t>
          </a:r>
        </a:p>
      </dsp:txBody>
      <dsp:txXfrm>
        <a:off x="53" y="27743"/>
        <a:ext cx="5127426" cy="1062377"/>
      </dsp:txXfrm>
    </dsp:sp>
    <dsp:sp modelId="{EF38C524-D0F4-4ED1-AE3D-3BFD4D3D0046}">
      <dsp:nvSpPr>
        <dsp:cNvPr id="0" name=""/>
        <dsp:cNvSpPr/>
      </dsp:nvSpPr>
      <dsp:spPr>
        <a:xfrm>
          <a:off x="53" y="1090121"/>
          <a:ext cx="5127426" cy="282460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Fever and cough</a:t>
          </a:r>
        </a:p>
        <a:p>
          <a:pPr marL="228600" lvl="1" indent="-228600" algn="l" defTabSz="933450">
            <a:lnSpc>
              <a:spcPct val="90000"/>
            </a:lnSpc>
            <a:spcBef>
              <a:spcPct val="0"/>
            </a:spcBef>
            <a:spcAft>
              <a:spcPct val="15000"/>
            </a:spcAft>
            <a:buChar char="•"/>
          </a:pPr>
          <a:r>
            <a:rPr lang="en-US" sz="2100" kern="1200" dirty="0"/>
            <a:t>requiring hospital admission</a:t>
          </a:r>
        </a:p>
        <a:p>
          <a:pPr marL="228600" lvl="1" indent="-228600" algn="l" defTabSz="933450">
            <a:lnSpc>
              <a:spcPct val="90000"/>
            </a:lnSpc>
            <a:spcBef>
              <a:spcPct val="0"/>
            </a:spcBef>
            <a:spcAft>
              <a:spcPct val="15000"/>
            </a:spcAft>
            <a:buChar char="•"/>
          </a:pPr>
          <a:r>
            <a:rPr lang="en-US" sz="2100" kern="1200"/>
            <a:t>AND unexplained etiology</a:t>
          </a:r>
        </a:p>
        <a:p>
          <a:pPr marL="228600" lvl="1" indent="-228600" algn="l" defTabSz="933450">
            <a:lnSpc>
              <a:spcPct val="90000"/>
            </a:lnSpc>
            <a:spcBef>
              <a:spcPct val="0"/>
            </a:spcBef>
            <a:spcAft>
              <a:spcPct val="15000"/>
            </a:spcAft>
            <a:buChar char="•"/>
          </a:pPr>
          <a:r>
            <a:rPr lang="en-US" sz="2100" kern="1200" dirty="0"/>
            <a:t>AND history of travel to China or any of the infected countries* history of contact 14 days prior to onset</a:t>
          </a:r>
        </a:p>
        <a:p>
          <a:pPr marL="228600" lvl="1" indent="-228600" algn="l" defTabSz="933450">
            <a:lnSpc>
              <a:spcPct val="90000"/>
            </a:lnSpc>
            <a:spcBef>
              <a:spcPct val="0"/>
            </a:spcBef>
            <a:spcAft>
              <a:spcPct val="15000"/>
            </a:spcAft>
            <a:buChar char="•"/>
          </a:pPr>
          <a:r>
            <a:rPr lang="en-US" sz="2100" kern="1200" dirty="0"/>
            <a:t>*Please see list of infected countries/cities on  a daily basis</a:t>
          </a:r>
        </a:p>
      </dsp:txBody>
      <dsp:txXfrm>
        <a:off x="53" y="1090121"/>
        <a:ext cx="5127426" cy="2824605"/>
      </dsp:txXfrm>
    </dsp:sp>
    <dsp:sp modelId="{0264552C-0D07-462A-A442-98808FD61890}">
      <dsp:nvSpPr>
        <dsp:cNvPr id="0" name=""/>
        <dsp:cNvSpPr/>
      </dsp:nvSpPr>
      <dsp:spPr>
        <a:xfrm>
          <a:off x="5845319" y="27743"/>
          <a:ext cx="5127426" cy="1062377"/>
        </a:xfrm>
        <a:prstGeom prst="rect">
          <a:avLst/>
        </a:prstGeom>
        <a:gradFill rotWithShape="0">
          <a:gsLst>
            <a:gs pos="0">
              <a:schemeClr val="accent1">
                <a:hueOff val="0"/>
                <a:satOff val="0"/>
                <a:lumOff val="0"/>
                <a:alphaOff val="0"/>
                <a:tint val="75000"/>
                <a:shade val="95000"/>
                <a:satMod val="175000"/>
              </a:schemeClr>
            </a:gs>
            <a:gs pos="12000">
              <a:schemeClr val="accent1">
                <a:hueOff val="0"/>
                <a:satOff val="0"/>
                <a:lumOff val="0"/>
                <a:alphaOff val="0"/>
                <a:tint val="90000"/>
                <a:shade val="90000"/>
                <a:satMod val="150000"/>
              </a:schemeClr>
            </a:gs>
            <a:gs pos="100000">
              <a:schemeClr val="accent1">
                <a:hueOff val="0"/>
                <a:satOff val="0"/>
                <a:lumOff val="0"/>
                <a:alphaOff val="0"/>
                <a:tint val="100000"/>
                <a:shade val="75000"/>
                <a:satMod val="150000"/>
              </a:schemeClr>
            </a:gs>
          </a:gsLst>
          <a:lin ang="16200000" scaled="1"/>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Patient with </a:t>
          </a:r>
          <a:r>
            <a:rPr lang="en-US" sz="2100" u="sng" kern="1200" dirty="0"/>
            <a:t>any</a:t>
          </a:r>
          <a:r>
            <a:rPr lang="en-US" sz="2100" kern="1200" dirty="0"/>
            <a:t> acute respiratory illness and at-least one of the following during 14 days prior to onset of symptoms</a:t>
          </a:r>
        </a:p>
      </dsp:txBody>
      <dsp:txXfrm>
        <a:off x="5845319" y="27743"/>
        <a:ext cx="5127426" cy="1062377"/>
      </dsp:txXfrm>
    </dsp:sp>
    <dsp:sp modelId="{906A2361-6589-4703-9AAE-3CE4046D3DB8}">
      <dsp:nvSpPr>
        <dsp:cNvPr id="0" name=""/>
        <dsp:cNvSpPr/>
      </dsp:nvSpPr>
      <dsp:spPr>
        <a:xfrm>
          <a:off x="5845319" y="1090121"/>
          <a:ext cx="5127426" cy="282460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Contact with confirmed or probable case OF COVID19</a:t>
          </a:r>
        </a:p>
        <a:p>
          <a:pPr marL="228600" lvl="1" indent="-228600" algn="l" defTabSz="933450">
            <a:lnSpc>
              <a:spcPct val="90000"/>
            </a:lnSpc>
            <a:spcBef>
              <a:spcPct val="0"/>
            </a:spcBef>
            <a:spcAft>
              <a:spcPct val="15000"/>
            </a:spcAft>
            <a:buChar char="•"/>
          </a:pPr>
          <a:r>
            <a:rPr lang="en-US" sz="2100" kern="1200"/>
            <a:t>OR worked in or visited Health Facility where confirmed or probable COVID19 patients of acute respiratory illness were being treated</a:t>
          </a:r>
        </a:p>
      </dsp:txBody>
      <dsp:txXfrm>
        <a:off x="5845319" y="1090121"/>
        <a:ext cx="5127426" cy="2824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053D-05E6-43BD-87A9-0E17DDC4D002}">
      <dsp:nvSpPr>
        <dsp:cNvPr id="0" name=""/>
        <dsp:cNvSpPr/>
      </dsp:nvSpPr>
      <dsp:spPr>
        <a:xfrm>
          <a:off x="0" y="1595"/>
          <a:ext cx="10428849" cy="808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98CAD-87D2-48E3-87BE-DC5AE099EB6A}">
      <dsp:nvSpPr>
        <dsp:cNvPr id="0" name=""/>
        <dsp:cNvSpPr/>
      </dsp:nvSpPr>
      <dsp:spPr>
        <a:xfrm>
          <a:off x="244598" y="183528"/>
          <a:ext cx="444724" cy="444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54A73-E43A-48BF-B008-36453EC9AF94}">
      <dsp:nvSpPr>
        <dsp:cNvPr id="0" name=""/>
        <dsp:cNvSpPr/>
      </dsp:nvSpPr>
      <dsp:spPr>
        <a:xfrm>
          <a:off x="933922" y="1595"/>
          <a:ext cx="9494926" cy="8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576" tIns="85576" rIns="85576" bIns="85576" numCol="1" spcCol="1270" anchor="ctr" anchorCtr="0">
          <a:noAutofit/>
        </a:bodyPr>
        <a:lstStyle/>
        <a:p>
          <a:pPr marL="0" lvl="0" indent="0" algn="l" defTabSz="977900">
            <a:lnSpc>
              <a:spcPct val="90000"/>
            </a:lnSpc>
            <a:spcBef>
              <a:spcPct val="0"/>
            </a:spcBef>
            <a:spcAft>
              <a:spcPct val="35000"/>
            </a:spcAft>
            <a:buNone/>
          </a:pPr>
          <a:r>
            <a:rPr lang="en-US" sz="2200" kern="1200"/>
            <a:t>Isolate</a:t>
          </a:r>
        </a:p>
      </dsp:txBody>
      <dsp:txXfrm>
        <a:off x="933922" y="1595"/>
        <a:ext cx="9494926" cy="808590"/>
      </dsp:txXfrm>
    </dsp:sp>
    <dsp:sp modelId="{5E233318-A8BD-443C-A026-88C1608A827B}">
      <dsp:nvSpPr>
        <dsp:cNvPr id="0" name=""/>
        <dsp:cNvSpPr/>
      </dsp:nvSpPr>
      <dsp:spPr>
        <a:xfrm>
          <a:off x="0" y="1012333"/>
          <a:ext cx="10428849" cy="808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CEF74-5A0E-4D5B-9288-2DD4B37AA725}">
      <dsp:nvSpPr>
        <dsp:cNvPr id="0" name=""/>
        <dsp:cNvSpPr/>
      </dsp:nvSpPr>
      <dsp:spPr>
        <a:xfrm>
          <a:off x="244598" y="1194266"/>
          <a:ext cx="444724" cy="444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F14F7-E942-4E1B-9C35-6BC1A7D96DA0}">
      <dsp:nvSpPr>
        <dsp:cNvPr id="0" name=""/>
        <dsp:cNvSpPr/>
      </dsp:nvSpPr>
      <dsp:spPr>
        <a:xfrm>
          <a:off x="933922" y="1012333"/>
          <a:ext cx="9494926" cy="8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576" tIns="85576" rIns="85576" bIns="85576" numCol="1" spcCol="1270" anchor="ctr" anchorCtr="0">
          <a:noAutofit/>
        </a:bodyPr>
        <a:lstStyle/>
        <a:p>
          <a:pPr marL="0" lvl="0" indent="0" algn="l" defTabSz="977900">
            <a:lnSpc>
              <a:spcPct val="90000"/>
            </a:lnSpc>
            <a:spcBef>
              <a:spcPct val="0"/>
            </a:spcBef>
            <a:spcAft>
              <a:spcPct val="35000"/>
            </a:spcAft>
            <a:buNone/>
          </a:pPr>
          <a:r>
            <a:rPr lang="en-US" sz="2200" kern="1200"/>
            <a:t>Provide palliative care</a:t>
          </a:r>
        </a:p>
      </dsp:txBody>
      <dsp:txXfrm>
        <a:off x="933922" y="1012333"/>
        <a:ext cx="9494926" cy="808590"/>
      </dsp:txXfrm>
    </dsp:sp>
    <dsp:sp modelId="{287F4B7F-FA14-4A1B-8DA8-93E448AFE4F3}">
      <dsp:nvSpPr>
        <dsp:cNvPr id="0" name=""/>
        <dsp:cNvSpPr/>
      </dsp:nvSpPr>
      <dsp:spPr>
        <a:xfrm>
          <a:off x="0" y="2023071"/>
          <a:ext cx="10428849" cy="808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7EE11-B11E-4367-A6ED-8657BA0D4844}">
      <dsp:nvSpPr>
        <dsp:cNvPr id="0" name=""/>
        <dsp:cNvSpPr/>
      </dsp:nvSpPr>
      <dsp:spPr>
        <a:xfrm>
          <a:off x="244598" y="2205004"/>
          <a:ext cx="444724" cy="444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F9FA76-6D9F-4816-A037-67310AAE07A3}">
      <dsp:nvSpPr>
        <dsp:cNvPr id="0" name=""/>
        <dsp:cNvSpPr/>
      </dsp:nvSpPr>
      <dsp:spPr>
        <a:xfrm>
          <a:off x="933922" y="2023071"/>
          <a:ext cx="9494926" cy="8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576" tIns="85576" rIns="85576" bIns="85576" numCol="1" spcCol="1270" anchor="ctr" anchorCtr="0">
          <a:noAutofit/>
        </a:bodyPr>
        <a:lstStyle/>
        <a:p>
          <a:pPr marL="0" lvl="0" indent="0" algn="l" defTabSz="977900">
            <a:lnSpc>
              <a:spcPct val="90000"/>
            </a:lnSpc>
            <a:spcBef>
              <a:spcPct val="0"/>
            </a:spcBef>
            <a:spcAft>
              <a:spcPct val="35000"/>
            </a:spcAft>
            <a:buNone/>
          </a:pPr>
          <a:r>
            <a:rPr lang="en-US" sz="2200" kern="1200"/>
            <a:t>Keep isolated until 2 consecutive samples taken 24 hours apart come negative for COVID-19</a:t>
          </a:r>
        </a:p>
      </dsp:txBody>
      <dsp:txXfrm>
        <a:off x="933922" y="2023071"/>
        <a:ext cx="9494926" cy="808590"/>
      </dsp:txXfrm>
    </dsp:sp>
    <dsp:sp modelId="{0465EA34-97E6-4FAB-87D8-994FBC45B221}">
      <dsp:nvSpPr>
        <dsp:cNvPr id="0" name=""/>
        <dsp:cNvSpPr/>
      </dsp:nvSpPr>
      <dsp:spPr>
        <a:xfrm>
          <a:off x="0" y="3033810"/>
          <a:ext cx="10428849" cy="808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29C9E-0886-4593-B787-55B1A9A206E5}">
      <dsp:nvSpPr>
        <dsp:cNvPr id="0" name=""/>
        <dsp:cNvSpPr/>
      </dsp:nvSpPr>
      <dsp:spPr>
        <a:xfrm>
          <a:off x="244598" y="3215742"/>
          <a:ext cx="444724" cy="4447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271A94-0CF2-4472-91B6-BB22E3625F3C}">
      <dsp:nvSpPr>
        <dsp:cNvPr id="0" name=""/>
        <dsp:cNvSpPr/>
      </dsp:nvSpPr>
      <dsp:spPr>
        <a:xfrm>
          <a:off x="933922" y="3033810"/>
          <a:ext cx="9494926" cy="80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576" tIns="85576" rIns="85576" bIns="85576" numCol="1" spcCol="1270" anchor="ctr" anchorCtr="0">
          <a:noAutofit/>
        </a:bodyPr>
        <a:lstStyle/>
        <a:p>
          <a:pPr marL="0" lvl="0" indent="0" algn="l" defTabSz="977900">
            <a:lnSpc>
              <a:spcPct val="90000"/>
            </a:lnSpc>
            <a:spcBef>
              <a:spcPct val="0"/>
            </a:spcBef>
            <a:spcAft>
              <a:spcPct val="35000"/>
            </a:spcAft>
            <a:buNone/>
          </a:pPr>
          <a:r>
            <a:rPr lang="en-US" sz="2200" kern="1200"/>
            <a:t>Identify and monitor contacts</a:t>
          </a:r>
        </a:p>
      </dsp:txBody>
      <dsp:txXfrm>
        <a:off x="933922" y="3033810"/>
        <a:ext cx="9494926" cy="808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7F88-ECB0-45A5-AADB-F4D1A97614A2}">
      <dsp:nvSpPr>
        <dsp:cNvPr id="0" name=""/>
        <dsp:cNvSpPr/>
      </dsp:nvSpPr>
      <dsp:spPr>
        <a:xfrm>
          <a:off x="0" y="158759"/>
          <a:ext cx="10972800" cy="983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Gather following information about case contacts</a:t>
          </a:r>
        </a:p>
      </dsp:txBody>
      <dsp:txXfrm>
        <a:off x="48005" y="206764"/>
        <a:ext cx="10876790" cy="887374"/>
      </dsp:txXfrm>
    </dsp:sp>
    <dsp:sp modelId="{3B86CEB3-B37A-4803-97FE-1D1B78486C44}">
      <dsp:nvSpPr>
        <dsp:cNvPr id="0" name=""/>
        <dsp:cNvSpPr/>
      </dsp:nvSpPr>
      <dsp:spPr>
        <a:xfrm>
          <a:off x="0" y="1142143"/>
          <a:ext cx="10972800" cy="322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Name</a:t>
          </a:r>
        </a:p>
        <a:p>
          <a:pPr marL="285750" lvl="1" indent="-285750" algn="l" defTabSz="1422400">
            <a:lnSpc>
              <a:spcPct val="90000"/>
            </a:lnSpc>
            <a:spcBef>
              <a:spcPct val="0"/>
            </a:spcBef>
            <a:spcAft>
              <a:spcPct val="20000"/>
            </a:spcAft>
            <a:buChar char="•"/>
          </a:pPr>
          <a:r>
            <a:rPr lang="en-US" sz="3200" kern="1200"/>
            <a:t>Address/Phone number</a:t>
          </a:r>
        </a:p>
        <a:p>
          <a:pPr marL="285750" lvl="1" indent="-285750" algn="l" defTabSz="1422400">
            <a:lnSpc>
              <a:spcPct val="90000"/>
            </a:lnSpc>
            <a:spcBef>
              <a:spcPct val="0"/>
            </a:spcBef>
            <a:spcAft>
              <a:spcPct val="20000"/>
            </a:spcAft>
            <a:buChar char="•"/>
          </a:pPr>
          <a:r>
            <a:rPr lang="en-US" sz="3200" kern="1200"/>
            <a:t>Demographic information</a:t>
          </a:r>
        </a:p>
        <a:p>
          <a:pPr marL="285750" lvl="1" indent="-285750" algn="l" defTabSz="1422400">
            <a:lnSpc>
              <a:spcPct val="90000"/>
            </a:lnSpc>
            <a:spcBef>
              <a:spcPct val="0"/>
            </a:spcBef>
            <a:spcAft>
              <a:spcPct val="20000"/>
            </a:spcAft>
            <a:buChar char="•"/>
          </a:pPr>
          <a:r>
            <a:rPr lang="en-US" sz="3200" kern="1200"/>
            <a:t>Date of first and last exposure with the case</a:t>
          </a:r>
        </a:p>
        <a:p>
          <a:pPr marL="285750" lvl="1" indent="-285750" algn="l" defTabSz="1422400">
            <a:lnSpc>
              <a:spcPct val="90000"/>
            </a:lnSpc>
            <a:spcBef>
              <a:spcPct val="0"/>
            </a:spcBef>
            <a:spcAft>
              <a:spcPct val="20000"/>
            </a:spcAft>
            <a:buChar char="•"/>
          </a:pPr>
          <a:r>
            <a:rPr lang="en-US" sz="3200" kern="1200"/>
            <a:t>Date of onset of symptoms in index case (fever and respiratory symptoms)</a:t>
          </a:r>
        </a:p>
      </dsp:txBody>
      <dsp:txXfrm>
        <a:off x="0" y="1142143"/>
        <a:ext cx="10972800" cy="3225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9B911-F4CD-4F12-87B7-C7AF41090A7C}">
      <dsp:nvSpPr>
        <dsp:cNvPr id="0" name=""/>
        <dsp:cNvSpPr/>
      </dsp:nvSpPr>
      <dsp:spPr>
        <a:xfrm>
          <a:off x="0" y="714"/>
          <a:ext cx="6815667"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3C90D-B240-450E-8F7F-68626F03BB87}">
      <dsp:nvSpPr>
        <dsp:cNvPr id="0" name=""/>
        <dsp:cNvSpPr/>
      </dsp:nvSpPr>
      <dsp:spPr>
        <a:xfrm>
          <a:off x="505752" y="376894"/>
          <a:ext cx="919550" cy="919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02B4FA-4858-4BDE-B830-97C6ACAAFF81}">
      <dsp:nvSpPr>
        <dsp:cNvPr id="0" name=""/>
        <dsp:cNvSpPr/>
      </dsp:nvSpPr>
      <dsp:spPr>
        <a:xfrm>
          <a:off x="1931055" y="714"/>
          <a:ext cx="3067050"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90000"/>
            </a:lnSpc>
            <a:spcBef>
              <a:spcPct val="0"/>
            </a:spcBef>
            <a:spcAft>
              <a:spcPct val="35000"/>
            </a:spcAft>
            <a:buNone/>
          </a:pPr>
          <a:r>
            <a:rPr lang="en-US" sz="2500" kern="1200" dirty="0"/>
            <a:t>Lower respiratory specimen (higher diagnostic value)</a:t>
          </a:r>
        </a:p>
      </dsp:txBody>
      <dsp:txXfrm>
        <a:off x="1931055" y="714"/>
        <a:ext cx="3067050" cy="1671909"/>
      </dsp:txXfrm>
    </dsp:sp>
    <dsp:sp modelId="{E7C420BE-A0B0-4FE7-BCD0-9B32E293BADD}">
      <dsp:nvSpPr>
        <dsp:cNvPr id="0" name=""/>
        <dsp:cNvSpPr/>
      </dsp:nvSpPr>
      <dsp:spPr>
        <a:xfrm>
          <a:off x="4998105" y="714"/>
          <a:ext cx="1817561"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711200">
            <a:lnSpc>
              <a:spcPct val="90000"/>
            </a:lnSpc>
            <a:spcBef>
              <a:spcPct val="0"/>
            </a:spcBef>
            <a:spcAft>
              <a:spcPct val="35000"/>
            </a:spcAft>
            <a:buNone/>
          </a:pPr>
          <a:r>
            <a:rPr lang="en-US" sz="1600" kern="1200"/>
            <a:t>Sputum</a:t>
          </a:r>
        </a:p>
        <a:p>
          <a:pPr marL="0" lvl="0" indent="0" algn="l" defTabSz="711200">
            <a:lnSpc>
              <a:spcPct val="90000"/>
            </a:lnSpc>
            <a:spcBef>
              <a:spcPct val="0"/>
            </a:spcBef>
            <a:spcAft>
              <a:spcPct val="35000"/>
            </a:spcAft>
            <a:buNone/>
          </a:pPr>
          <a:r>
            <a:rPr lang="en-US" sz="1600" kern="1200"/>
            <a:t>Endotracheal Aspirate</a:t>
          </a:r>
        </a:p>
        <a:p>
          <a:pPr marL="0" lvl="0" indent="0" algn="l" defTabSz="711200">
            <a:lnSpc>
              <a:spcPct val="90000"/>
            </a:lnSpc>
            <a:spcBef>
              <a:spcPct val="0"/>
            </a:spcBef>
            <a:spcAft>
              <a:spcPct val="35000"/>
            </a:spcAft>
            <a:buNone/>
          </a:pPr>
          <a:r>
            <a:rPr lang="en-US" sz="1600" kern="1200"/>
            <a:t>Bronchoalveolar Lavage</a:t>
          </a:r>
        </a:p>
      </dsp:txBody>
      <dsp:txXfrm>
        <a:off x="4998105" y="714"/>
        <a:ext cx="1817561" cy="1671909"/>
      </dsp:txXfrm>
    </dsp:sp>
    <dsp:sp modelId="{F9A9BB33-2023-4138-A489-92699F1EB13D}">
      <dsp:nvSpPr>
        <dsp:cNvPr id="0" name=""/>
        <dsp:cNvSpPr/>
      </dsp:nvSpPr>
      <dsp:spPr>
        <a:xfrm>
          <a:off x="0" y="2090601"/>
          <a:ext cx="6815667"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2A70B-253F-4594-BC66-2064913856B7}">
      <dsp:nvSpPr>
        <dsp:cNvPr id="0" name=""/>
        <dsp:cNvSpPr/>
      </dsp:nvSpPr>
      <dsp:spPr>
        <a:xfrm>
          <a:off x="505752" y="2466781"/>
          <a:ext cx="919550" cy="919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6668B1-6AB7-4AAA-9E62-163D0513C23D}">
      <dsp:nvSpPr>
        <dsp:cNvPr id="0" name=""/>
        <dsp:cNvSpPr/>
      </dsp:nvSpPr>
      <dsp:spPr>
        <a:xfrm>
          <a:off x="1931055" y="2090601"/>
          <a:ext cx="4884611"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90000"/>
            </a:lnSpc>
            <a:spcBef>
              <a:spcPct val="0"/>
            </a:spcBef>
            <a:spcAft>
              <a:spcPct val="35000"/>
            </a:spcAft>
            <a:buNone/>
          </a:pPr>
          <a:r>
            <a:rPr lang="en-US" sz="2500" kern="1200" dirty="0"/>
            <a:t>Nasopharyngeal Aspirate</a:t>
          </a:r>
        </a:p>
      </dsp:txBody>
      <dsp:txXfrm>
        <a:off x="1931055" y="2090601"/>
        <a:ext cx="4884611" cy="1671909"/>
      </dsp:txXfrm>
    </dsp:sp>
    <dsp:sp modelId="{EF50F709-06D3-43DB-AF02-84C311E070AE}">
      <dsp:nvSpPr>
        <dsp:cNvPr id="0" name=""/>
        <dsp:cNvSpPr/>
      </dsp:nvSpPr>
      <dsp:spPr>
        <a:xfrm>
          <a:off x="0" y="4180488"/>
          <a:ext cx="6815667"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BA32F-1C68-4AA8-A768-503B508773C2}">
      <dsp:nvSpPr>
        <dsp:cNvPr id="0" name=""/>
        <dsp:cNvSpPr/>
      </dsp:nvSpPr>
      <dsp:spPr>
        <a:xfrm>
          <a:off x="505752" y="4556668"/>
          <a:ext cx="919550" cy="9195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C04B39-9090-46E5-9B56-283EF616A0D2}">
      <dsp:nvSpPr>
        <dsp:cNvPr id="0" name=""/>
        <dsp:cNvSpPr/>
      </dsp:nvSpPr>
      <dsp:spPr>
        <a:xfrm>
          <a:off x="1931055" y="4180488"/>
          <a:ext cx="4884611"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marL="0" lvl="0" indent="0" algn="l" defTabSz="1111250">
            <a:lnSpc>
              <a:spcPct val="90000"/>
            </a:lnSpc>
            <a:spcBef>
              <a:spcPct val="0"/>
            </a:spcBef>
            <a:spcAft>
              <a:spcPct val="35000"/>
            </a:spcAft>
            <a:buNone/>
          </a:pPr>
          <a:r>
            <a:rPr lang="en-US" sz="2500" kern="1200"/>
            <a:t>Combined nasopharyngeal and oropharyngeal swab</a:t>
          </a:r>
        </a:p>
      </dsp:txBody>
      <dsp:txXfrm>
        <a:off x="1931055" y="4180488"/>
        <a:ext cx="4884611" cy="16719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2180F-FE8F-43D2-B762-8733D054B62B}">
      <dsp:nvSpPr>
        <dsp:cNvPr id="0" name=""/>
        <dsp:cNvSpPr/>
      </dsp:nvSpPr>
      <dsp:spPr>
        <a:xfrm>
          <a:off x="822959" y="0"/>
          <a:ext cx="932688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F1617-C63B-4120-8928-7E67EBCF8245}">
      <dsp:nvSpPr>
        <dsp:cNvPr id="0" name=""/>
        <dsp:cNvSpPr/>
      </dsp:nvSpPr>
      <dsp:spPr>
        <a:xfrm>
          <a:off x="344775" y="1357788"/>
          <a:ext cx="3291840"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Screening Team</a:t>
          </a:r>
          <a:endParaRPr lang="en-PK" sz="3300" kern="1200" dirty="0"/>
        </a:p>
      </dsp:txBody>
      <dsp:txXfrm>
        <a:off x="433151" y="1446164"/>
        <a:ext cx="3115088" cy="1633633"/>
      </dsp:txXfrm>
    </dsp:sp>
    <dsp:sp modelId="{9FF3627D-0E22-4712-986C-CF96DB39D3DB}">
      <dsp:nvSpPr>
        <dsp:cNvPr id="0" name=""/>
        <dsp:cNvSpPr/>
      </dsp:nvSpPr>
      <dsp:spPr>
        <a:xfrm>
          <a:off x="3840480" y="1357788"/>
          <a:ext cx="3291840"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Rapid Response Team</a:t>
          </a:r>
          <a:endParaRPr lang="en-PK" sz="3300" kern="1200" dirty="0"/>
        </a:p>
      </dsp:txBody>
      <dsp:txXfrm>
        <a:off x="3928856" y="1446164"/>
        <a:ext cx="3115088" cy="1633633"/>
      </dsp:txXfrm>
    </dsp:sp>
    <dsp:sp modelId="{78DE1045-BB62-4EF4-A5CD-BE12BA028BA8}">
      <dsp:nvSpPr>
        <dsp:cNvPr id="0" name=""/>
        <dsp:cNvSpPr/>
      </dsp:nvSpPr>
      <dsp:spPr>
        <a:xfrm>
          <a:off x="7336184" y="1357788"/>
          <a:ext cx="3291840"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Disease Surveillance Team</a:t>
          </a:r>
          <a:endParaRPr lang="en-PK" sz="3300" kern="1200" dirty="0"/>
        </a:p>
      </dsp:txBody>
      <dsp:txXfrm>
        <a:off x="7424560" y="1446164"/>
        <a:ext cx="3115088"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F4515-D7B7-4815-A470-8DE2F5E14F26}">
      <dsp:nvSpPr>
        <dsp:cNvPr id="0" name=""/>
        <dsp:cNvSpPr/>
      </dsp:nvSpPr>
      <dsp:spPr>
        <a:xfrm>
          <a:off x="241171" y="519807"/>
          <a:ext cx="2010943" cy="10367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rPr>
            <a:t>Mild illness</a:t>
          </a:r>
        </a:p>
      </dsp:txBody>
      <dsp:txXfrm>
        <a:off x="241171" y="519807"/>
        <a:ext cx="2010943" cy="691200"/>
      </dsp:txXfrm>
    </dsp:sp>
    <dsp:sp modelId="{4DA1CAE8-FE34-43A3-952B-6F53A0DD3BC3}">
      <dsp:nvSpPr>
        <dsp:cNvPr id="0" name=""/>
        <dsp:cNvSpPr/>
      </dsp:nvSpPr>
      <dsp:spPr>
        <a:xfrm rot="10800000" flipV="1">
          <a:off x="293557" y="1004970"/>
          <a:ext cx="1944583" cy="174278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Fever</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Cough</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Sore-throat</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Nasal congestion</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Malaise</a:t>
          </a:r>
        </a:p>
      </dsp:txBody>
      <dsp:txXfrm rot="-10800000">
        <a:off x="344602" y="1056015"/>
        <a:ext cx="1842493" cy="1640699"/>
      </dsp:txXfrm>
    </dsp:sp>
    <dsp:sp modelId="{056D2A80-46F5-4830-8263-99C6278B8B36}">
      <dsp:nvSpPr>
        <dsp:cNvPr id="0" name=""/>
        <dsp:cNvSpPr/>
      </dsp:nvSpPr>
      <dsp:spPr>
        <a:xfrm rot="21562363">
          <a:off x="2520962" y="572235"/>
          <a:ext cx="570027" cy="552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520967" y="683581"/>
        <a:ext cx="404368" cy="331319"/>
      </dsp:txXfrm>
    </dsp:sp>
    <dsp:sp modelId="{A0707890-EE61-43F5-9434-4071E18F750A}">
      <dsp:nvSpPr>
        <dsp:cNvPr id="0" name=""/>
        <dsp:cNvSpPr/>
      </dsp:nvSpPr>
      <dsp:spPr>
        <a:xfrm>
          <a:off x="3327574" y="484882"/>
          <a:ext cx="2217919" cy="10367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rPr>
            <a:t>Moderate Illness   </a:t>
          </a:r>
        </a:p>
      </dsp:txBody>
      <dsp:txXfrm>
        <a:off x="3327574" y="484882"/>
        <a:ext cx="2217919" cy="691200"/>
      </dsp:txXfrm>
    </dsp:sp>
    <dsp:sp modelId="{644C5C3E-9C64-40A3-B0E8-248017E9BEF4}">
      <dsp:nvSpPr>
        <dsp:cNvPr id="0" name=""/>
        <dsp:cNvSpPr/>
      </dsp:nvSpPr>
      <dsp:spPr>
        <a:xfrm rot="10800000" flipH="1" flipV="1">
          <a:off x="3376367" y="1181139"/>
          <a:ext cx="2155906" cy="177159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Fever</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Cough</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Difficulty breathing</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Fast breathing</a:t>
          </a:r>
        </a:p>
      </dsp:txBody>
      <dsp:txXfrm rot="-10800000">
        <a:off x="3428255" y="1233027"/>
        <a:ext cx="2052130" cy="1667816"/>
      </dsp:txXfrm>
    </dsp:sp>
    <dsp:sp modelId="{F5B982CB-FA48-44A9-923A-84D39EA501FB}">
      <dsp:nvSpPr>
        <dsp:cNvPr id="0" name=""/>
        <dsp:cNvSpPr/>
      </dsp:nvSpPr>
      <dsp:spPr>
        <a:xfrm rot="21474730">
          <a:off x="5891204" y="487974"/>
          <a:ext cx="733910" cy="5521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891259" y="601431"/>
        <a:ext cx="568251" cy="331319"/>
      </dsp:txXfrm>
    </dsp:sp>
    <dsp:sp modelId="{A09ABB0B-1683-4B2A-AEAF-74658F11DFFA}">
      <dsp:nvSpPr>
        <dsp:cNvPr id="0" name=""/>
        <dsp:cNvSpPr/>
      </dsp:nvSpPr>
      <dsp:spPr>
        <a:xfrm>
          <a:off x="6929310" y="353578"/>
          <a:ext cx="2217919" cy="10367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Cambria" panose="02040503050406030204" pitchFamily="18" charset="0"/>
            </a:rPr>
            <a:t>Severe Illness</a:t>
          </a:r>
        </a:p>
      </dsp:txBody>
      <dsp:txXfrm>
        <a:off x="6929310" y="353578"/>
        <a:ext cx="2217919" cy="691200"/>
      </dsp:txXfrm>
    </dsp:sp>
    <dsp:sp modelId="{0F08753D-0910-4E57-95F2-C9420951C57F}">
      <dsp:nvSpPr>
        <dsp:cNvPr id="0" name=""/>
        <dsp:cNvSpPr/>
      </dsp:nvSpPr>
      <dsp:spPr>
        <a:xfrm>
          <a:off x="7150968" y="995226"/>
          <a:ext cx="1664903" cy="19798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Severe Pneumonia</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ARDS</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Sepsis</a:t>
          </a:r>
        </a:p>
        <a:p>
          <a:pPr marL="114300" lvl="1" indent="-114300" algn="l" defTabSz="666750">
            <a:lnSpc>
              <a:spcPct val="90000"/>
            </a:lnSpc>
            <a:spcBef>
              <a:spcPct val="0"/>
            </a:spcBef>
            <a:spcAft>
              <a:spcPct val="15000"/>
            </a:spcAft>
            <a:buChar char="•"/>
          </a:pPr>
          <a:r>
            <a:rPr lang="en-US" sz="1500" kern="1200" dirty="0">
              <a:latin typeface="Cambria" panose="02040503050406030204" pitchFamily="18" charset="0"/>
            </a:rPr>
            <a:t>Septic Shock</a:t>
          </a:r>
        </a:p>
      </dsp:txBody>
      <dsp:txXfrm>
        <a:off x="7199731" y="1043989"/>
        <a:ext cx="1567377" cy="18823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04756-AF75-45E2-9769-F58B748073F5}"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DB63-D1F1-424F-91CB-B4987AA6B3C1}" type="slidenum">
              <a:rPr lang="en-US" smtClean="0"/>
              <a:t>‹#›</a:t>
            </a:fld>
            <a:endParaRPr lang="en-US"/>
          </a:p>
        </p:txBody>
      </p:sp>
    </p:spTree>
    <p:extLst>
      <p:ext uri="{BB962C8B-B14F-4D97-AF65-F5344CB8AC3E}">
        <p14:creationId xmlns:p14="http://schemas.microsoft.com/office/powerpoint/2010/main" val="318570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DB63-D1F1-424F-91CB-B4987AA6B3C1}" type="slidenum">
              <a:rPr lang="en-US" smtClean="0"/>
              <a:t>24</a:t>
            </a:fld>
            <a:endParaRPr lang="en-US"/>
          </a:p>
        </p:txBody>
      </p:sp>
    </p:spTree>
    <p:extLst>
      <p:ext uri="{BB962C8B-B14F-4D97-AF65-F5344CB8AC3E}">
        <p14:creationId xmlns:p14="http://schemas.microsoft.com/office/powerpoint/2010/main" val="193982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EDB63-D1F1-424F-91CB-B4987AA6B3C1}" type="slidenum">
              <a:rPr lang="en-US" smtClean="0"/>
              <a:t>27</a:t>
            </a:fld>
            <a:endParaRPr lang="en-US"/>
          </a:p>
        </p:txBody>
      </p:sp>
    </p:spTree>
    <p:extLst>
      <p:ext uri="{BB962C8B-B14F-4D97-AF65-F5344CB8AC3E}">
        <p14:creationId xmlns:p14="http://schemas.microsoft.com/office/powerpoint/2010/main" val="3193782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Documents and Settings\younesh\Desktop\DD\RC 59 footer\Presentation3 copy.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78470316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394231472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182809901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172374121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1761672048"/>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192733388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1506446529"/>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200"/>
            </a:lvl1pPr>
          </a:lstStyle>
          <a:p>
            <a:endParaRPr lang="en-US"/>
          </a:p>
        </p:txBody>
      </p:sp>
      <p:sp>
        <p:nvSpPr>
          <p:cNvPr id="5" name="Slide Number Placeholder 4"/>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21494075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3672117448"/>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315715662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E8E3B-2FAE-483D-9331-1C1AE70BB47B}" type="slidenum">
              <a:rPr lang="en-US" smtClean="0"/>
              <a:t>‹#›</a:t>
            </a:fld>
            <a:endParaRPr lang="en-US"/>
          </a:p>
        </p:txBody>
      </p:sp>
    </p:spTree>
    <p:extLst>
      <p:ext uri="{BB962C8B-B14F-4D97-AF65-F5344CB8AC3E}">
        <p14:creationId xmlns:p14="http://schemas.microsoft.com/office/powerpoint/2010/main" val="403450215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Grp="1" noChangeAspect="1"/>
          </p:cNvPicPr>
          <p:nvPr/>
        </p:nvPicPr>
        <p:blipFill rotWithShape="1">
          <a:blip r:embed="rId13" cstate="print">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val="0"/>
              </a:ext>
            </a:extLst>
          </a:blip>
          <a:srcRect t="85758"/>
          <a:stretch/>
        </p:blipFill>
        <p:spPr>
          <a:xfrm>
            <a:off x="0" y="5881255"/>
            <a:ext cx="12192000" cy="97674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844800" y="6356351"/>
            <a:ext cx="6197600" cy="365125"/>
          </a:xfrm>
          <a:prstGeom prst="rect">
            <a:avLst/>
          </a:prstGeom>
        </p:spPr>
        <p:txBody>
          <a:bodyPr vert="horz" lIns="91440" tIns="45720" rIns="91440" bIns="45720" rtlCol="0" anchor="ctr"/>
          <a:lstStyle>
            <a:lvl1pPr algn="l">
              <a:defRPr sz="1200">
                <a:solidFill>
                  <a:schemeClr val="tx2">
                    <a:lumMod val="50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11337636" y="6482483"/>
            <a:ext cx="812800" cy="365125"/>
          </a:xfrm>
          <a:prstGeom prst="rect">
            <a:avLst/>
          </a:prstGeom>
        </p:spPr>
        <p:txBody>
          <a:bodyPr vert="horz" lIns="91440" tIns="45720" rIns="91440" bIns="45720" rtlCol="0" anchor="ctr"/>
          <a:lstStyle>
            <a:lvl1pPr algn="r">
              <a:defRPr sz="1200" b="1">
                <a:solidFill>
                  <a:schemeClr val="tx2">
                    <a:lumMod val="50000"/>
                  </a:schemeClr>
                </a:solidFill>
                <a:latin typeface="Arial" pitchFamily="34" charset="0"/>
                <a:cs typeface="Arial" pitchFamily="34" charset="0"/>
              </a:defRPr>
            </a:lvl1pPr>
          </a:lstStyle>
          <a:p>
            <a:fld id="{2D1E8E3B-2FAE-483D-9331-1C1AE70BB47B}" type="slidenum">
              <a:rPr lang="en-US" smtClean="0"/>
              <a:t>‹#›</a:t>
            </a:fld>
            <a:endParaRPr lang="en-US"/>
          </a:p>
        </p:txBody>
      </p:sp>
    </p:spTree>
    <p:extLst>
      <p:ext uri="{BB962C8B-B14F-4D97-AF65-F5344CB8AC3E}">
        <p14:creationId xmlns:p14="http://schemas.microsoft.com/office/powerpoint/2010/main" val="247788429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spd="slow">
    <p:randomBar dir="vert"/>
  </p:transition>
  <p:txStyles>
    <p:titleStyle>
      <a:lvl1pPr algn="ctr" defTabSz="914400" rtl="0" eaLnBrk="1" latinLnBrk="0" hangingPunct="1">
        <a:spcBef>
          <a:spcPct val="0"/>
        </a:spcBef>
        <a:buNone/>
        <a:defRPr sz="4400" kern="1200">
          <a:solidFill>
            <a:schemeClr val="accent2">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jpe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hyperlink" Target="http://www.google.com.pk/url?sa=i&amp;rct=j&amp;q=&amp;esrc=s&amp;source=images&amp;cd=&amp;cad=rja&amp;uact=8&amp;ved=0CAcQjRxqFQoTCN6V7Lv9icYCFYU_FAodaBgADg&amp;url=http://www.medscape.org/viewarticle/558476&amp;ei=4Lh6Vd6lDIX_UOiwgHA&amp;bvm=bv.95515949,d.d24&amp;psig=AFQjCNHrP5eo5hsZ16R2F-8amU2C16-O3Q&amp;ust=1434192468988471"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jpeg"/><Relationship Id="rId4" Type="http://schemas.openxmlformats.org/officeDocument/2006/relationships/image" Target="../media/image44.png"/><Relationship Id="rId9" Type="http://schemas.openxmlformats.org/officeDocument/2006/relationships/hyperlink" Target="http://www.google.com.pk/url?sa=i&amp;rct=j&amp;q=&amp;esrc=s&amp;source=images&amp;cd=&amp;cad=rja&amp;uact=8&amp;ved=0CAcQjRxqFQoTCNLR17GDisYCFUGyFAodLVsAcA&amp;url=http://www.clipartbest.co/nursing-care-clip-art/&amp;ei=Fb96VZLzHsHkUq22gYAH&amp;bvm=bv.95515949,d.d24&amp;psig=AFQjCNGEygxCCGIAUri2FYwo2h7ji57FyQ&amp;ust=1434193989172208"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s://www.google.com.pk/url?sa=i&amp;rct=j&amp;q=&amp;esrc=s&amp;source=images&amp;cd=&amp;cad=rja&amp;uact=8&amp;ved=0CAcQjRxqFQoTCNbeg8D7icYCFcy_FAod4roAbw&amp;url=https://www.akronchildrens.org/cms/kidshealth/de896b2d90d35e3e/&amp;ei=0LZ6Vda2Bsz_UuL1gvgG&amp;bvm=bv.95515949,d.d24&amp;psig=AFQjCNGveC1LJ_DMk_JFmJHdi9QAy1TfNg&amp;ust=1434191939242397"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s://www.google.com.pk/url?sa=i&amp;rct=j&amp;q=&amp;esrc=s&amp;source=images&amp;cd=&amp;cad=rja&amp;uact=8&amp;ved=0CAcQjRxqFQoTCLTAqcv8icYCFcPWFAodnSAAlQ&amp;url=https://www.unitedadlabel.com/droplet-precautions-labels-5-1-4-x-21&amp;ei=9Ld6VbT2DcOtU53BgKgJ&amp;bvm=bv.95515949,d.d24&amp;psig=AFQjCNFVTAQINwc7WDQNz9RytFv22T7NtQ&amp;ust=1434192064598068"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pk/url?sa=i&amp;rct=j&amp;q=&amp;esrc=s&amp;source=images&amp;cd=&amp;cad=rja&amp;uact=8&amp;ved=0CAcQjRxqFQoTCOWk8ab3icYCFYg-FAodDrUA-g&amp;url=http://pixshark.com/disease-prevention-clipart.htm&amp;ei=abJ6VaXMJoj9UI7qgtAP&amp;bvm=bv.95515949,d.d24&amp;psig=AFQjCNEVXGQFg00WIk3hZCPOnuCD_m2iMA&amp;ust=1434190809588709"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hyperlink" Target="https://www.google.com.pk/url?sa=i&amp;rct=j&amp;q=&amp;esrc=s&amp;source=images&amp;cd=&amp;cad=rja&amp;uact=8&amp;ved=0CAcQjRxqFQoTCMjS-an8icYCFUy1FAodARYAMA&amp;url=https://www.unitedadlabel.com/airborne-precautions-labels-8-x-5-25&amp;ei=rrd6VcjDDszqUoGsgIAD&amp;bvm=bv.95515949,d.d24&amp;psig=AFQjCNFVTAQINwc7WDQNz9RytFv22T7NtQ&amp;ust=1434192064598068"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9A9E-EC48-4B74-A9C6-D8B4EBB884AF}"/>
              </a:ext>
            </a:extLst>
          </p:cNvPr>
          <p:cNvSpPr>
            <a:spLocks noGrp="1"/>
          </p:cNvSpPr>
          <p:nvPr>
            <p:ph type="title"/>
          </p:nvPr>
        </p:nvSpPr>
        <p:spPr/>
        <p:txBody>
          <a:bodyPr/>
          <a:lstStyle/>
          <a:p>
            <a:r>
              <a:rPr lang="en-US" dirty="0"/>
              <a:t>COVID19 TRAINING PACKAGE</a:t>
            </a:r>
            <a:endParaRPr lang="en-PK" dirty="0"/>
          </a:p>
        </p:txBody>
      </p:sp>
      <p:sp>
        <p:nvSpPr>
          <p:cNvPr id="3" name="Text Placeholder 2">
            <a:extLst>
              <a:ext uri="{FF2B5EF4-FFF2-40B4-BE49-F238E27FC236}">
                <a16:creationId xmlns:a16="http://schemas.microsoft.com/office/drawing/2014/main" id="{338D347D-6F9D-4384-B557-C23A0A59D4F6}"/>
              </a:ext>
            </a:extLst>
          </p:cNvPr>
          <p:cNvSpPr>
            <a:spLocks noGrp="1"/>
          </p:cNvSpPr>
          <p:nvPr>
            <p:ph type="body" idx="1"/>
          </p:nvPr>
        </p:nvSpPr>
        <p:spPr>
          <a:xfrm>
            <a:off x="963084" y="2451099"/>
            <a:ext cx="10363200" cy="1955802"/>
          </a:xfrm>
        </p:spPr>
        <p:txBody>
          <a:bodyPr>
            <a:normAutofit fontScale="92500" lnSpcReduction="10000"/>
          </a:bodyPr>
          <a:lstStyle/>
          <a:p>
            <a:r>
              <a:rPr lang="en-US" b="1" dirty="0">
                <a:latin typeface="+mn-lt"/>
              </a:rPr>
              <a:t>Module 1: INTRODUCTION TO BASICS OF COVID19 VIROLOGY, CASE DEFINITIONS, LABS  AND SOPS FOR RESPONSE </a:t>
            </a:r>
          </a:p>
          <a:p>
            <a:r>
              <a:rPr lang="en-US" b="1" dirty="0">
                <a:latin typeface="+mn-lt"/>
              </a:rPr>
              <a:t>Module 2: BASICS OF INFECTION PREVENTION AND CONTROL IN COVID19</a:t>
            </a:r>
          </a:p>
          <a:p>
            <a:r>
              <a:rPr lang="en-US" b="1" dirty="0">
                <a:latin typeface="+mn-lt"/>
              </a:rPr>
              <a:t>Module 3: COVID19 CASE MANAGEMENT</a:t>
            </a:r>
          </a:p>
          <a:p>
            <a:r>
              <a:rPr lang="en-US" b="1" dirty="0">
                <a:latin typeface="+mn-lt"/>
              </a:rPr>
              <a:t>Module 4: MANAGEMENT OF ILL TRAVELERS AT POINTS OF ENTRY (POE) </a:t>
            </a:r>
          </a:p>
          <a:p>
            <a:r>
              <a:rPr lang="en-US" b="1" dirty="0">
                <a:latin typeface="+mn-lt"/>
              </a:rPr>
              <a:t>Module 5: RISK COMMUNICATION AND COMMUNITY ENGAGEMENT</a:t>
            </a:r>
            <a:endParaRPr lang="en-PK" b="1" dirty="0">
              <a:latin typeface="+mn-lt"/>
            </a:endParaRPr>
          </a:p>
        </p:txBody>
      </p:sp>
    </p:spTree>
    <p:extLst>
      <p:ext uri="{BB962C8B-B14F-4D97-AF65-F5344CB8AC3E}">
        <p14:creationId xmlns:p14="http://schemas.microsoft.com/office/powerpoint/2010/main" val="247360468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36983-726D-4BB0-80C5-C9733B7B92C2}"/>
              </a:ext>
            </a:extLst>
          </p:cNvPr>
          <p:cNvSpPr>
            <a:spLocks noGrp="1"/>
          </p:cNvSpPr>
          <p:nvPr>
            <p:ph type="title"/>
          </p:nvPr>
        </p:nvSpPr>
        <p:spPr/>
        <p:txBody>
          <a:bodyPr/>
          <a:lstStyle/>
          <a:p>
            <a:r>
              <a:rPr lang="en-US" dirty="0"/>
              <a:t>COVID19 Transmission</a:t>
            </a:r>
            <a:endParaRPr lang="en-PK" dirty="0"/>
          </a:p>
        </p:txBody>
      </p:sp>
      <p:sp>
        <p:nvSpPr>
          <p:cNvPr id="3" name="Content Placeholder 2">
            <a:extLst>
              <a:ext uri="{FF2B5EF4-FFF2-40B4-BE49-F238E27FC236}">
                <a16:creationId xmlns:a16="http://schemas.microsoft.com/office/drawing/2014/main" id="{FC6D91BD-2F11-4F05-B6AA-E95B79781E5C}"/>
              </a:ext>
            </a:extLst>
          </p:cNvPr>
          <p:cNvSpPr>
            <a:spLocks noGrp="1"/>
          </p:cNvSpPr>
          <p:nvPr>
            <p:ph sz="half" idx="1"/>
          </p:nvPr>
        </p:nvSpPr>
        <p:spPr/>
        <p:txBody>
          <a:bodyPr>
            <a:normAutofit fontScale="85000" lnSpcReduction="20000"/>
          </a:bodyPr>
          <a:lstStyle/>
          <a:p>
            <a:r>
              <a:rPr lang="en-US" dirty="0"/>
              <a:t>People can catch COVID-19 from others who have the virus. </a:t>
            </a:r>
          </a:p>
          <a:p>
            <a:r>
              <a:rPr lang="en-US" dirty="0"/>
              <a:t>The disease can spread from person to person through small droplets from the nose or mouth which are spread when a person with COVID-19 coughs or exhales.</a:t>
            </a:r>
          </a:p>
          <a:p>
            <a:r>
              <a:rPr lang="en-US" dirty="0"/>
              <a:t>These droplets land on objects and surfaces around the person. </a:t>
            </a:r>
          </a:p>
          <a:p>
            <a:r>
              <a:rPr lang="en-US" dirty="0"/>
              <a:t>Other people then catch COVID-19 by touching these objects or surfaces, then touching their eyes, nose or mouth. </a:t>
            </a:r>
            <a:endParaRPr lang="en-PK" dirty="0"/>
          </a:p>
        </p:txBody>
      </p:sp>
      <p:sp>
        <p:nvSpPr>
          <p:cNvPr id="4" name="Content Placeholder 3">
            <a:extLst>
              <a:ext uri="{FF2B5EF4-FFF2-40B4-BE49-F238E27FC236}">
                <a16:creationId xmlns:a16="http://schemas.microsoft.com/office/drawing/2014/main" id="{08B33871-4226-47A8-B3CB-FDA0EF22E7C6}"/>
              </a:ext>
            </a:extLst>
          </p:cNvPr>
          <p:cNvSpPr>
            <a:spLocks noGrp="1"/>
          </p:cNvSpPr>
          <p:nvPr>
            <p:ph sz="half" idx="2"/>
          </p:nvPr>
        </p:nvSpPr>
        <p:spPr/>
        <p:txBody>
          <a:bodyPr>
            <a:normAutofit fontScale="85000" lnSpcReduction="20000"/>
          </a:bodyPr>
          <a:lstStyle/>
          <a:p>
            <a:r>
              <a:rPr lang="en-US" dirty="0"/>
              <a:t>People can also catch COVID-19 if they breathe in droplets from a person with COVID-19 who coughs out or exhales droplets. </a:t>
            </a:r>
          </a:p>
          <a:p>
            <a:r>
              <a:rPr lang="en-US" dirty="0"/>
              <a:t>This is why it is important to stay more than 1 meter (3 feet) away from a person who is sick.</a:t>
            </a:r>
          </a:p>
          <a:p>
            <a:r>
              <a:rPr lang="en-US" b="1" dirty="0"/>
              <a:t>WHO is assessing ongoing research on the ways COVID-19 is spread and will continue to share updated findings.</a:t>
            </a:r>
          </a:p>
          <a:p>
            <a:endParaRPr lang="en-PK" dirty="0"/>
          </a:p>
        </p:txBody>
      </p:sp>
    </p:spTree>
    <p:extLst>
      <p:ext uri="{BB962C8B-B14F-4D97-AF65-F5344CB8AC3E}">
        <p14:creationId xmlns:p14="http://schemas.microsoft.com/office/powerpoint/2010/main" val="2162974316"/>
      </p:ext>
    </p:extLst>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55CC-B60A-4D43-94DC-131DB5B8060C}"/>
              </a:ext>
            </a:extLst>
          </p:cNvPr>
          <p:cNvSpPr>
            <a:spLocks noGrp="1"/>
          </p:cNvSpPr>
          <p:nvPr>
            <p:ph type="ctrTitle"/>
          </p:nvPr>
        </p:nvSpPr>
        <p:spPr/>
        <p:txBody>
          <a:bodyPr>
            <a:noAutofit/>
          </a:bodyPr>
          <a:lstStyle/>
          <a:p>
            <a:r>
              <a:rPr lang="en-US" sz="3600" dirty="0"/>
              <a:t>Module IV: Management of ill travelers at </a:t>
            </a:r>
            <a:r>
              <a:rPr lang="en-US" sz="3600" b="1" dirty="0"/>
              <a:t>Points of Entry (PoE) </a:t>
            </a:r>
            <a:r>
              <a:rPr lang="en-US" sz="3600" dirty="0"/>
              <a:t>– international airports, seaports and ground crossings – in the context of COVID-19 outbreak </a:t>
            </a:r>
            <a:endParaRPr lang="en-PK" sz="3600" dirty="0"/>
          </a:p>
        </p:txBody>
      </p:sp>
      <p:sp>
        <p:nvSpPr>
          <p:cNvPr id="3" name="Subtitle 2">
            <a:extLst>
              <a:ext uri="{FF2B5EF4-FFF2-40B4-BE49-F238E27FC236}">
                <a16:creationId xmlns:a16="http://schemas.microsoft.com/office/drawing/2014/main" id="{6954CBFB-A70E-4563-9AED-20C3F62EF283}"/>
              </a:ext>
            </a:extLst>
          </p:cNvPr>
          <p:cNvSpPr>
            <a:spLocks noGrp="1"/>
          </p:cNvSpPr>
          <p:nvPr>
            <p:ph type="subTitle" idx="1"/>
          </p:nvPr>
        </p:nvSpPr>
        <p:spPr/>
        <p:txBody>
          <a:bodyPr/>
          <a:lstStyle/>
          <a:p>
            <a:endParaRPr lang="en-PK" dirty="0"/>
          </a:p>
        </p:txBody>
      </p:sp>
    </p:spTree>
    <p:extLst>
      <p:ext uri="{BB962C8B-B14F-4D97-AF65-F5344CB8AC3E}">
        <p14:creationId xmlns:p14="http://schemas.microsoft.com/office/powerpoint/2010/main" val="456918722"/>
      </p:ext>
    </p:extLst>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E73E-D078-4583-BE53-E97B5BED35D3}"/>
              </a:ext>
            </a:extLst>
          </p:cNvPr>
          <p:cNvSpPr>
            <a:spLocks noGrp="1"/>
          </p:cNvSpPr>
          <p:nvPr>
            <p:ph type="title"/>
          </p:nvPr>
        </p:nvSpPr>
        <p:spPr/>
        <p:txBody>
          <a:bodyPr/>
          <a:lstStyle/>
          <a:p>
            <a:r>
              <a:rPr lang="en-US" dirty="0"/>
              <a:t>Overview </a:t>
            </a:r>
            <a:endParaRPr lang="en-PK" dirty="0"/>
          </a:p>
        </p:txBody>
      </p:sp>
      <p:sp>
        <p:nvSpPr>
          <p:cNvPr id="3" name="Content Placeholder 2">
            <a:extLst>
              <a:ext uri="{FF2B5EF4-FFF2-40B4-BE49-F238E27FC236}">
                <a16:creationId xmlns:a16="http://schemas.microsoft.com/office/drawing/2014/main" id="{6E8A472B-47D1-486F-93BA-E609B0546838}"/>
              </a:ext>
            </a:extLst>
          </p:cNvPr>
          <p:cNvSpPr>
            <a:spLocks noGrp="1"/>
          </p:cNvSpPr>
          <p:nvPr>
            <p:ph idx="1"/>
          </p:nvPr>
        </p:nvSpPr>
        <p:spPr/>
        <p:txBody>
          <a:bodyPr>
            <a:normAutofit fontScale="85000" lnSpcReduction="20000"/>
          </a:bodyPr>
          <a:lstStyle/>
          <a:p>
            <a:r>
              <a:rPr lang="en-US" dirty="0"/>
              <a:t>Under the International Health Regulations (IHR), the public health authorities at international ports, airports and ground crossings are required to </a:t>
            </a:r>
          </a:p>
          <a:p>
            <a:pPr lvl="1"/>
            <a:r>
              <a:rPr lang="en-US" dirty="0"/>
              <a:t>establish effective contingency plan and arrangements for responding to events that may constitute a public health emergency of international concern (PHEIC) and </a:t>
            </a:r>
          </a:p>
          <a:p>
            <a:pPr lvl="1"/>
            <a:r>
              <a:rPr lang="en-US" dirty="0"/>
              <a:t>to communicate with the National IHR Focal Point (NIH Islamabad) on the relevant public health measures. </a:t>
            </a:r>
          </a:p>
          <a:p>
            <a:r>
              <a:rPr lang="en-US" dirty="0"/>
              <a:t>The current COVID-19 outbreak has spread across several borders, which has prompted the demand for the detection and management of suspected cases at Points of Entry (PoE), including ports, airports and ground-crossing including on conveyances.</a:t>
            </a:r>
          </a:p>
          <a:p>
            <a:endParaRPr lang="en-PK" dirty="0"/>
          </a:p>
        </p:txBody>
      </p:sp>
    </p:spTree>
    <p:extLst>
      <p:ext uri="{BB962C8B-B14F-4D97-AF65-F5344CB8AC3E}">
        <p14:creationId xmlns:p14="http://schemas.microsoft.com/office/powerpoint/2010/main" val="147045251"/>
      </p:ext>
    </p:extLst>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CD11-1B89-40BB-A99B-C358C51D4223}"/>
              </a:ext>
            </a:extLst>
          </p:cNvPr>
          <p:cNvSpPr>
            <a:spLocks noGrp="1"/>
          </p:cNvSpPr>
          <p:nvPr>
            <p:ph type="title"/>
          </p:nvPr>
        </p:nvSpPr>
        <p:spPr/>
        <p:txBody>
          <a:bodyPr/>
          <a:lstStyle/>
          <a:p>
            <a:r>
              <a:rPr lang="en-US" dirty="0"/>
              <a:t>Summary</a:t>
            </a:r>
            <a:endParaRPr lang="en-PK" dirty="0"/>
          </a:p>
        </p:txBody>
      </p:sp>
      <p:sp>
        <p:nvSpPr>
          <p:cNvPr id="3" name="Content Placeholder 2">
            <a:extLst>
              <a:ext uri="{FF2B5EF4-FFF2-40B4-BE49-F238E27FC236}">
                <a16:creationId xmlns:a16="http://schemas.microsoft.com/office/drawing/2014/main" id="{CF28E57A-9AD0-4A11-AA37-D9A345C4C216}"/>
              </a:ext>
            </a:extLst>
          </p:cNvPr>
          <p:cNvSpPr>
            <a:spLocks noGrp="1"/>
          </p:cNvSpPr>
          <p:nvPr>
            <p:ph idx="1"/>
          </p:nvPr>
        </p:nvSpPr>
        <p:spPr/>
        <p:txBody>
          <a:bodyPr/>
          <a:lstStyle/>
          <a:p>
            <a:r>
              <a:rPr lang="en-US" dirty="0"/>
              <a:t>Following measures, to be implemented </a:t>
            </a:r>
          </a:p>
          <a:p>
            <a:pPr marL="514350" indent="-514350">
              <a:buFont typeface="+mj-lt"/>
              <a:buAutoNum type="arabicPeriod"/>
            </a:pPr>
            <a:r>
              <a:rPr lang="en-US" dirty="0"/>
              <a:t>Detection of ill travellers </a:t>
            </a:r>
          </a:p>
          <a:p>
            <a:pPr marL="514350" indent="-514350">
              <a:buFont typeface="+mj-lt"/>
              <a:buAutoNum type="arabicPeriod"/>
            </a:pPr>
            <a:r>
              <a:rPr lang="en-US" dirty="0"/>
              <a:t>Interview of ill travellers for COVID-19 </a:t>
            </a:r>
          </a:p>
          <a:p>
            <a:pPr marL="514350" indent="-514350">
              <a:buFont typeface="+mj-lt"/>
              <a:buAutoNum type="arabicPeriod"/>
            </a:pPr>
            <a:r>
              <a:rPr lang="en-US" dirty="0"/>
              <a:t>Reporting of alerts of ill travellers with suspected COVID-19 infection </a:t>
            </a:r>
          </a:p>
          <a:p>
            <a:pPr marL="514350" indent="-514350">
              <a:buFont typeface="+mj-lt"/>
              <a:buAutoNum type="arabicPeriod"/>
            </a:pPr>
            <a:r>
              <a:rPr lang="en-US" dirty="0"/>
              <a:t>Isolation, initial case management and referral of ill travellers with suspected COVID-19 infection</a:t>
            </a:r>
            <a:endParaRPr lang="en-PK" dirty="0"/>
          </a:p>
        </p:txBody>
      </p:sp>
    </p:spTree>
    <p:extLst>
      <p:ext uri="{BB962C8B-B14F-4D97-AF65-F5344CB8AC3E}">
        <p14:creationId xmlns:p14="http://schemas.microsoft.com/office/powerpoint/2010/main" val="1383977045"/>
      </p:ext>
    </p:extLst>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1C00-EBD3-4335-A205-B494263FFF95}"/>
              </a:ext>
            </a:extLst>
          </p:cNvPr>
          <p:cNvSpPr>
            <a:spLocks noGrp="1"/>
          </p:cNvSpPr>
          <p:nvPr>
            <p:ph type="title"/>
          </p:nvPr>
        </p:nvSpPr>
        <p:spPr/>
        <p:txBody>
          <a:bodyPr/>
          <a:lstStyle/>
          <a:p>
            <a:r>
              <a:rPr lang="en-US" dirty="0"/>
              <a:t>Audience</a:t>
            </a:r>
            <a:endParaRPr lang="en-PK" dirty="0"/>
          </a:p>
        </p:txBody>
      </p:sp>
      <p:sp>
        <p:nvSpPr>
          <p:cNvPr id="3" name="Content Placeholder 2">
            <a:extLst>
              <a:ext uri="{FF2B5EF4-FFF2-40B4-BE49-F238E27FC236}">
                <a16:creationId xmlns:a16="http://schemas.microsoft.com/office/drawing/2014/main" id="{12A50133-95B7-46BF-A66E-F3A22ABC9741}"/>
              </a:ext>
            </a:extLst>
          </p:cNvPr>
          <p:cNvSpPr>
            <a:spLocks noGrp="1"/>
          </p:cNvSpPr>
          <p:nvPr>
            <p:ph sz="half" idx="1"/>
          </p:nvPr>
        </p:nvSpPr>
        <p:spPr/>
        <p:txBody>
          <a:bodyPr>
            <a:normAutofit/>
          </a:bodyPr>
          <a:lstStyle/>
          <a:p>
            <a:r>
              <a:rPr lang="en-US" dirty="0"/>
              <a:t>National IHR Focal Points, </a:t>
            </a:r>
          </a:p>
          <a:p>
            <a:r>
              <a:rPr lang="en-US" dirty="0"/>
              <a:t>PoE public health authorities,</a:t>
            </a:r>
          </a:p>
          <a:p>
            <a:r>
              <a:rPr lang="en-US" dirty="0"/>
              <a:t>PoE operators, </a:t>
            </a:r>
          </a:p>
          <a:p>
            <a:r>
              <a:rPr lang="en-US" dirty="0"/>
              <a:t>Conveyance operators, </a:t>
            </a:r>
          </a:p>
          <a:p>
            <a:r>
              <a:rPr lang="en-US" dirty="0"/>
              <a:t>Other stakeholders involved in the management of Public health events at PoE</a:t>
            </a:r>
            <a:endParaRPr lang="en-PK" dirty="0"/>
          </a:p>
        </p:txBody>
      </p:sp>
      <p:sp>
        <p:nvSpPr>
          <p:cNvPr id="4" name="Content Placeholder 3">
            <a:extLst>
              <a:ext uri="{FF2B5EF4-FFF2-40B4-BE49-F238E27FC236}">
                <a16:creationId xmlns:a16="http://schemas.microsoft.com/office/drawing/2014/main" id="{27A706BB-1B6B-4254-A21C-8E108F2BB153}"/>
              </a:ext>
            </a:extLst>
          </p:cNvPr>
          <p:cNvSpPr>
            <a:spLocks noGrp="1"/>
          </p:cNvSpPr>
          <p:nvPr>
            <p:ph sz="half" idx="2"/>
          </p:nvPr>
        </p:nvSpPr>
        <p:spPr/>
        <p:txBody>
          <a:bodyPr>
            <a:normAutofit/>
          </a:bodyPr>
          <a:lstStyle/>
          <a:p>
            <a:r>
              <a:rPr lang="en-US" dirty="0"/>
              <a:t>Establishing coordination between</a:t>
            </a:r>
          </a:p>
          <a:p>
            <a:pPr lvl="1"/>
            <a:r>
              <a:rPr lang="en-US" dirty="0"/>
              <a:t>FIA</a:t>
            </a:r>
          </a:p>
          <a:p>
            <a:pPr lvl="1"/>
            <a:r>
              <a:rPr lang="en-US" dirty="0"/>
              <a:t>ASF</a:t>
            </a:r>
          </a:p>
          <a:p>
            <a:pPr lvl="1"/>
            <a:r>
              <a:rPr lang="en-US" dirty="0"/>
              <a:t>CAA</a:t>
            </a:r>
          </a:p>
          <a:p>
            <a:pPr lvl="1"/>
            <a:r>
              <a:rPr lang="en-US" dirty="0"/>
              <a:t>CHE</a:t>
            </a:r>
          </a:p>
          <a:p>
            <a:pPr lvl="1"/>
            <a:r>
              <a:rPr lang="en-US" dirty="0"/>
              <a:t>ED/Directors of the Hospitals</a:t>
            </a:r>
          </a:p>
          <a:p>
            <a:pPr lvl="1"/>
            <a:r>
              <a:rPr lang="en-US" dirty="0"/>
              <a:t>LEAs</a:t>
            </a:r>
          </a:p>
          <a:p>
            <a:pPr lvl="1"/>
            <a:r>
              <a:rPr lang="en-US" dirty="0"/>
              <a:t>Ministry/Departments of Health</a:t>
            </a:r>
            <a:endParaRPr lang="en-PK" dirty="0"/>
          </a:p>
        </p:txBody>
      </p:sp>
    </p:spTree>
    <p:extLst>
      <p:ext uri="{BB962C8B-B14F-4D97-AF65-F5344CB8AC3E}">
        <p14:creationId xmlns:p14="http://schemas.microsoft.com/office/powerpoint/2010/main" val="713017753"/>
      </p:ext>
    </p:extLst>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942C-5C7C-46F0-AC3B-9D4BD8E47A05}"/>
              </a:ext>
            </a:extLst>
          </p:cNvPr>
          <p:cNvSpPr>
            <a:spLocks noGrp="1"/>
          </p:cNvSpPr>
          <p:nvPr>
            <p:ph type="title"/>
          </p:nvPr>
        </p:nvSpPr>
        <p:spPr/>
        <p:txBody>
          <a:bodyPr>
            <a:normAutofit fontScale="90000"/>
          </a:bodyPr>
          <a:lstStyle/>
          <a:p>
            <a:r>
              <a:rPr lang="en-US" dirty="0"/>
              <a:t>1. Detection of Ill Travellers at international Points of Entry- </a:t>
            </a:r>
            <a:r>
              <a:rPr lang="en-US" u="sng" dirty="0"/>
              <a:t>Planning</a:t>
            </a:r>
            <a:endParaRPr lang="en-PK" u="sng" dirty="0"/>
          </a:p>
        </p:txBody>
      </p:sp>
      <p:sp>
        <p:nvSpPr>
          <p:cNvPr id="4" name="Text Placeholder 3">
            <a:extLst>
              <a:ext uri="{FF2B5EF4-FFF2-40B4-BE49-F238E27FC236}">
                <a16:creationId xmlns:a16="http://schemas.microsoft.com/office/drawing/2014/main" id="{FF05AEFB-9A65-4E1F-B019-1D23BDD689B2}"/>
              </a:ext>
            </a:extLst>
          </p:cNvPr>
          <p:cNvSpPr>
            <a:spLocks noGrp="1"/>
          </p:cNvSpPr>
          <p:nvPr>
            <p:ph type="body" idx="1"/>
          </p:nvPr>
        </p:nvSpPr>
        <p:spPr>
          <a:xfrm>
            <a:off x="839788" y="1681163"/>
            <a:ext cx="10512424" cy="493712"/>
          </a:xfrm>
        </p:spPr>
        <p:txBody>
          <a:bodyPr>
            <a:normAutofit fontScale="85000" lnSpcReduction="20000"/>
          </a:bodyPr>
          <a:lstStyle/>
          <a:p>
            <a:r>
              <a:rPr lang="en-US" sz="3600" dirty="0"/>
              <a:t>Staff</a:t>
            </a:r>
            <a:endParaRPr lang="en-PK" sz="3600" dirty="0"/>
          </a:p>
        </p:txBody>
      </p:sp>
      <p:sp>
        <p:nvSpPr>
          <p:cNvPr id="5" name="Content Placeholder 4">
            <a:extLst>
              <a:ext uri="{FF2B5EF4-FFF2-40B4-BE49-F238E27FC236}">
                <a16:creationId xmlns:a16="http://schemas.microsoft.com/office/drawing/2014/main" id="{C3EA5C51-4596-455E-898A-C960CBA6A214}"/>
              </a:ext>
            </a:extLst>
          </p:cNvPr>
          <p:cNvSpPr>
            <a:spLocks noGrp="1"/>
          </p:cNvSpPr>
          <p:nvPr>
            <p:ph sz="half" idx="2"/>
          </p:nvPr>
        </p:nvSpPr>
        <p:spPr/>
        <p:txBody>
          <a:bodyPr>
            <a:normAutofit fontScale="85000" lnSpcReduction="20000"/>
          </a:bodyPr>
          <a:lstStyle/>
          <a:p>
            <a:r>
              <a:rPr lang="en-US" dirty="0"/>
              <a:t>Appropriate number of trained personnel assigned for these duties, </a:t>
            </a:r>
          </a:p>
          <a:p>
            <a:pPr lvl="1"/>
            <a:r>
              <a:rPr lang="en-US" dirty="0"/>
              <a:t>volume of travellers</a:t>
            </a:r>
          </a:p>
          <a:p>
            <a:pPr lvl="1"/>
            <a:r>
              <a:rPr lang="en-US" dirty="0"/>
              <a:t>frequency of travellers </a:t>
            </a:r>
          </a:p>
          <a:p>
            <a:pPr lvl="1"/>
            <a:r>
              <a:rPr lang="en-US" dirty="0"/>
              <a:t>complexity of the PoE regarding terminal facilities.</a:t>
            </a:r>
          </a:p>
          <a:p>
            <a:r>
              <a:rPr lang="en-US" dirty="0"/>
              <a:t>Staff should be trained on protecting themselves by maintaining more than one meter between themselves and travellers, at all time, (also known as </a:t>
            </a:r>
            <a:r>
              <a:rPr lang="en-US" b="1" i="1" u="sng" dirty="0"/>
              <a:t>‘social distancing’</a:t>
            </a:r>
            <a:r>
              <a:rPr lang="en-US" i="1" dirty="0"/>
              <a:t>).</a:t>
            </a:r>
            <a:r>
              <a:rPr lang="en-US" b="1" i="1" u="sng" dirty="0"/>
              <a:t> </a:t>
            </a:r>
          </a:p>
          <a:p>
            <a:r>
              <a:rPr lang="en-US" dirty="0"/>
              <a:t>Encourage travellers to maintain more than one-meter distance between themselves while waiting to cross the PoE, including when completing entry forms.</a:t>
            </a:r>
            <a:endParaRPr lang="en-PK" dirty="0"/>
          </a:p>
        </p:txBody>
      </p:sp>
      <p:sp>
        <p:nvSpPr>
          <p:cNvPr id="7" name="Content Placeholder 6">
            <a:extLst>
              <a:ext uri="{FF2B5EF4-FFF2-40B4-BE49-F238E27FC236}">
                <a16:creationId xmlns:a16="http://schemas.microsoft.com/office/drawing/2014/main" id="{28564727-165A-402E-9E0F-C24FCBC03DF8}"/>
              </a:ext>
            </a:extLst>
          </p:cNvPr>
          <p:cNvSpPr>
            <a:spLocks noGrp="1"/>
          </p:cNvSpPr>
          <p:nvPr>
            <p:ph sz="quarter" idx="4"/>
          </p:nvPr>
        </p:nvSpPr>
        <p:spPr/>
        <p:txBody>
          <a:bodyPr>
            <a:noAutofit/>
          </a:bodyPr>
          <a:lstStyle/>
          <a:p>
            <a:r>
              <a:rPr lang="en-US" sz="2000" dirty="0"/>
              <a:t> </a:t>
            </a:r>
            <a:r>
              <a:rPr lang="en-US" sz="1800" dirty="0"/>
              <a:t>One health care worker on-site and designated to support the staff at the point of entry in case of ill travellers or suspected COVID-19 cases that require urgent direct clinical care. </a:t>
            </a:r>
          </a:p>
          <a:p>
            <a:r>
              <a:rPr lang="en-US" sz="1800" dirty="0"/>
              <a:t>These health care workers should have a supply of recommended Personal Protective Equipment (PPE) for health care workers </a:t>
            </a:r>
          </a:p>
          <a:p>
            <a:pPr lvl="1"/>
            <a:r>
              <a:rPr lang="en-US" sz="1800" dirty="0"/>
              <a:t>(i.e. contact and droplet precautions plus goggles/eye protection) and </a:t>
            </a:r>
          </a:p>
          <a:p>
            <a:pPr lvl="1"/>
            <a:r>
              <a:rPr lang="en-US" sz="1800" dirty="0"/>
              <a:t>Follow the infection prevention and control guidelines in case there is an urgent or emergent need to provide direct patient care for an ill traveller or a suspected case.</a:t>
            </a:r>
            <a:endParaRPr lang="en-PK" sz="1800" dirty="0"/>
          </a:p>
        </p:txBody>
      </p:sp>
    </p:spTree>
    <p:extLst>
      <p:ext uri="{BB962C8B-B14F-4D97-AF65-F5344CB8AC3E}">
        <p14:creationId xmlns:p14="http://schemas.microsoft.com/office/powerpoint/2010/main" val="1744597148"/>
      </p:ext>
    </p:extLst>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713B-50D2-4222-8418-1E6C24BE383F}"/>
              </a:ext>
            </a:extLst>
          </p:cNvPr>
          <p:cNvSpPr>
            <a:spLocks noGrp="1"/>
          </p:cNvSpPr>
          <p:nvPr>
            <p:ph type="title"/>
          </p:nvPr>
        </p:nvSpPr>
        <p:spPr/>
        <p:txBody>
          <a:bodyPr>
            <a:normAutofit fontScale="90000"/>
          </a:bodyPr>
          <a:lstStyle/>
          <a:p>
            <a:r>
              <a:rPr lang="en-US" dirty="0"/>
              <a:t>1. Detection of Ill Travellers at international Points of Entry- </a:t>
            </a:r>
            <a:r>
              <a:rPr lang="en-US" u="sng" dirty="0"/>
              <a:t>Planning</a:t>
            </a:r>
            <a:endParaRPr lang="en-PK" dirty="0"/>
          </a:p>
        </p:txBody>
      </p:sp>
      <p:sp>
        <p:nvSpPr>
          <p:cNvPr id="3" name="Text Placeholder 2">
            <a:extLst>
              <a:ext uri="{FF2B5EF4-FFF2-40B4-BE49-F238E27FC236}">
                <a16:creationId xmlns:a16="http://schemas.microsoft.com/office/drawing/2014/main" id="{ACC0112C-D9AD-4370-87AB-55F3528DF2FF}"/>
              </a:ext>
            </a:extLst>
          </p:cNvPr>
          <p:cNvSpPr>
            <a:spLocks noGrp="1"/>
          </p:cNvSpPr>
          <p:nvPr>
            <p:ph type="body" idx="1"/>
          </p:nvPr>
        </p:nvSpPr>
        <p:spPr/>
        <p:txBody>
          <a:bodyPr>
            <a:normAutofit/>
          </a:bodyPr>
          <a:lstStyle/>
          <a:p>
            <a:r>
              <a:rPr lang="en-US" sz="3200" dirty="0"/>
              <a:t>Equipment</a:t>
            </a:r>
            <a:endParaRPr lang="en-PK" sz="3200" dirty="0"/>
          </a:p>
        </p:txBody>
      </p:sp>
      <p:sp>
        <p:nvSpPr>
          <p:cNvPr id="4" name="Content Placeholder 3">
            <a:extLst>
              <a:ext uri="{FF2B5EF4-FFF2-40B4-BE49-F238E27FC236}">
                <a16:creationId xmlns:a16="http://schemas.microsoft.com/office/drawing/2014/main" id="{2F3E905F-9EB6-40AC-8B73-13D8540BC97A}"/>
              </a:ext>
            </a:extLst>
          </p:cNvPr>
          <p:cNvSpPr>
            <a:spLocks noGrp="1"/>
          </p:cNvSpPr>
          <p:nvPr>
            <p:ph sz="half" idx="2"/>
          </p:nvPr>
        </p:nvSpPr>
        <p:spPr>
          <a:xfrm>
            <a:off x="839788" y="2505075"/>
            <a:ext cx="10394269" cy="3684588"/>
          </a:xfrm>
        </p:spPr>
        <p:txBody>
          <a:bodyPr>
            <a:normAutofit/>
          </a:bodyPr>
          <a:lstStyle/>
          <a:p>
            <a:r>
              <a:rPr lang="en-US" dirty="0"/>
              <a:t>If temperature screening has been chosen, ascertain temperature by</a:t>
            </a:r>
          </a:p>
          <a:p>
            <a:pPr lvl="1"/>
            <a:r>
              <a:rPr lang="en-US" dirty="0"/>
              <a:t> no-touch thermometers, </a:t>
            </a:r>
          </a:p>
          <a:p>
            <a:pPr lvl="2"/>
            <a:r>
              <a:rPr lang="en-US" dirty="0"/>
              <a:t>either handheld or </a:t>
            </a:r>
          </a:p>
          <a:p>
            <a:pPr lvl="2"/>
            <a:r>
              <a:rPr lang="en-US" dirty="0"/>
              <a:t>thermal imaging cameras</a:t>
            </a:r>
          </a:p>
          <a:p>
            <a:r>
              <a:rPr lang="en-US" dirty="0"/>
              <a:t>Manual thermometers that require contact with skin or mucous membranes should not be used.</a:t>
            </a:r>
            <a:endParaRPr lang="en-PK" dirty="0"/>
          </a:p>
        </p:txBody>
      </p:sp>
    </p:spTree>
    <p:extLst>
      <p:ext uri="{BB962C8B-B14F-4D97-AF65-F5344CB8AC3E}">
        <p14:creationId xmlns:p14="http://schemas.microsoft.com/office/powerpoint/2010/main" val="3216822202"/>
      </p:ext>
    </p:extLst>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46BF-9995-41C6-90E7-04A1C0A10D5F}"/>
              </a:ext>
            </a:extLst>
          </p:cNvPr>
          <p:cNvSpPr>
            <a:spLocks noGrp="1"/>
          </p:cNvSpPr>
          <p:nvPr>
            <p:ph type="title"/>
          </p:nvPr>
        </p:nvSpPr>
        <p:spPr/>
        <p:txBody>
          <a:bodyPr>
            <a:normAutofit fontScale="90000"/>
          </a:bodyPr>
          <a:lstStyle/>
          <a:p>
            <a:r>
              <a:rPr lang="en-US" dirty="0"/>
              <a:t>1. Detection of Ill Travellers at international Points of Entry- </a:t>
            </a:r>
            <a:r>
              <a:rPr lang="en-US" u="sng" dirty="0"/>
              <a:t>Implementation</a:t>
            </a:r>
            <a:endParaRPr lang="en-PK" u="sng" dirty="0"/>
          </a:p>
        </p:txBody>
      </p:sp>
      <p:sp>
        <p:nvSpPr>
          <p:cNvPr id="4" name="Content Placeholder 3">
            <a:extLst>
              <a:ext uri="{FF2B5EF4-FFF2-40B4-BE49-F238E27FC236}">
                <a16:creationId xmlns:a16="http://schemas.microsoft.com/office/drawing/2014/main" id="{60C1F6D0-9D47-4F6B-9575-90732A550C3D}"/>
              </a:ext>
            </a:extLst>
          </p:cNvPr>
          <p:cNvSpPr>
            <a:spLocks noGrp="1"/>
          </p:cNvSpPr>
          <p:nvPr>
            <p:ph sz="half" idx="1"/>
          </p:nvPr>
        </p:nvSpPr>
        <p:spPr/>
        <p:txBody>
          <a:bodyPr>
            <a:normAutofit fontScale="92500" lnSpcReduction="10000"/>
          </a:bodyPr>
          <a:lstStyle/>
          <a:p>
            <a:r>
              <a:rPr lang="en-US" b="1" u="sng" dirty="0"/>
              <a:t>Self-reporting</a:t>
            </a:r>
            <a:r>
              <a:rPr lang="en-US" dirty="0"/>
              <a:t>: with increased knowledge among travellers on COVID-19, including </a:t>
            </a:r>
          </a:p>
          <a:p>
            <a:pPr lvl="1"/>
            <a:r>
              <a:rPr lang="en-US" dirty="0"/>
              <a:t>through active and targeted risk communications for travellers at PoE, </a:t>
            </a:r>
          </a:p>
          <a:p>
            <a:pPr lvl="1"/>
            <a:r>
              <a:rPr lang="en-US" dirty="0"/>
              <a:t>individual travellers experiencing signs and symptoms of illness may approach PoE authorities for assistance. </a:t>
            </a:r>
          </a:p>
          <a:p>
            <a:pPr lvl="1"/>
            <a:r>
              <a:rPr lang="en-US" dirty="0"/>
              <a:t>These self-reporting ill travellers should be managed following the same procedures. </a:t>
            </a:r>
          </a:p>
        </p:txBody>
      </p:sp>
      <p:sp>
        <p:nvSpPr>
          <p:cNvPr id="7" name="Content Placeholder 6">
            <a:extLst>
              <a:ext uri="{FF2B5EF4-FFF2-40B4-BE49-F238E27FC236}">
                <a16:creationId xmlns:a16="http://schemas.microsoft.com/office/drawing/2014/main" id="{A5725093-406D-4C2C-9FF6-8AFADE53547A}"/>
              </a:ext>
            </a:extLst>
          </p:cNvPr>
          <p:cNvSpPr>
            <a:spLocks noGrp="1"/>
          </p:cNvSpPr>
          <p:nvPr>
            <p:ph sz="half" idx="2"/>
          </p:nvPr>
        </p:nvSpPr>
        <p:spPr/>
        <p:txBody>
          <a:bodyPr>
            <a:normAutofit fontScale="92500" lnSpcReduction="10000"/>
          </a:bodyPr>
          <a:lstStyle/>
          <a:p>
            <a:r>
              <a:rPr lang="en-US" b="1" u="sng" dirty="0"/>
              <a:t>Visual observation: </a:t>
            </a:r>
            <a:r>
              <a:rPr lang="en-US" dirty="0"/>
              <a:t>ill travellers exhibiting signs suggestive of COVID-19 may be identified by PoE personnel when passing through PoE facilities.</a:t>
            </a:r>
            <a:endParaRPr lang="en-PK" dirty="0"/>
          </a:p>
          <a:p>
            <a:endParaRPr lang="en-PK" dirty="0"/>
          </a:p>
        </p:txBody>
      </p:sp>
    </p:spTree>
    <p:extLst>
      <p:ext uri="{BB962C8B-B14F-4D97-AF65-F5344CB8AC3E}">
        <p14:creationId xmlns:p14="http://schemas.microsoft.com/office/powerpoint/2010/main" val="1409032180"/>
      </p:ext>
    </p:extLst>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46BF-9995-41C6-90E7-04A1C0A10D5F}"/>
              </a:ext>
            </a:extLst>
          </p:cNvPr>
          <p:cNvSpPr>
            <a:spLocks noGrp="1"/>
          </p:cNvSpPr>
          <p:nvPr>
            <p:ph type="title"/>
          </p:nvPr>
        </p:nvSpPr>
        <p:spPr/>
        <p:txBody>
          <a:bodyPr>
            <a:normAutofit fontScale="90000"/>
          </a:bodyPr>
          <a:lstStyle/>
          <a:p>
            <a:r>
              <a:rPr lang="en-US" dirty="0"/>
              <a:t>1. Detection of Ill Travellers at international Points of Entry- </a:t>
            </a:r>
            <a:r>
              <a:rPr lang="en-US" u="sng" dirty="0"/>
              <a:t>Implementation</a:t>
            </a:r>
            <a:endParaRPr lang="en-PK" u="sng" dirty="0"/>
          </a:p>
        </p:txBody>
      </p:sp>
      <p:sp>
        <p:nvSpPr>
          <p:cNvPr id="4" name="Content Placeholder 3">
            <a:extLst>
              <a:ext uri="{FF2B5EF4-FFF2-40B4-BE49-F238E27FC236}">
                <a16:creationId xmlns:a16="http://schemas.microsoft.com/office/drawing/2014/main" id="{60C1F6D0-9D47-4F6B-9575-90732A550C3D}"/>
              </a:ext>
            </a:extLst>
          </p:cNvPr>
          <p:cNvSpPr>
            <a:spLocks noGrp="1"/>
          </p:cNvSpPr>
          <p:nvPr>
            <p:ph sz="half" idx="1"/>
          </p:nvPr>
        </p:nvSpPr>
        <p:spPr/>
        <p:txBody>
          <a:bodyPr>
            <a:normAutofit fontScale="92500" lnSpcReduction="20000"/>
          </a:bodyPr>
          <a:lstStyle/>
          <a:p>
            <a:r>
              <a:rPr lang="en-US" b="1" u="sng" dirty="0"/>
              <a:t>Detection via temperature </a:t>
            </a:r>
            <a:r>
              <a:rPr lang="en-US" dirty="0"/>
              <a:t>measurement in countries that choose to perform screening.</a:t>
            </a:r>
          </a:p>
          <a:p>
            <a:r>
              <a:rPr lang="en-US" dirty="0"/>
              <a:t>When a traveller </a:t>
            </a:r>
          </a:p>
          <a:p>
            <a:pPr lvl="1"/>
            <a:r>
              <a:rPr lang="en-US" dirty="0"/>
              <a:t>displaying sign(s) of an illness is detected by a PoE health personnel and/or </a:t>
            </a:r>
          </a:p>
          <a:p>
            <a:pPr lvl="1"/>
            <a:r>
              <a:rPr lang="en-US" dirty="0"/>
              <a:t>through temperature measurement, or </a:t>
            </a:r>
          </a:p>
          <a:p>
            <a:pPr lvl="1"/>
            <a:r>
              <a:rPr lang="en-US" dirty="0"/>
              <a:t>when a traveller experiencing symptom(s) of illness comes forward to seek help from PoE health personnel, </a:t>
            </a:r>
          </a:p>
        </p:txBody>
      </p:sp>
      <p:sp>
        <p:nvSpPr>
          <p:cNvPr id="7" name="Content Placeholder 6">
            <a:extLst>
              <a:ext uri="{FF2B5EF4-FFF2-40B4-BE49-F238E27FC236}">
                <a16:creationId xmlns:a16="http://schemas.microsoft.com/office/drawing/2014/main" id="{A5725093-406D-4C2C-9FF6-8AFADE53547A}"/>
              </a:ext>
            </a:extLst>
          </p:cNvPr>
          <p:cNvSpPr>
            <a:spLocks noGrp="1"/>
          </p:cNvSpPr>
          <p:nvPr>
            <p:ph sz="half" idx="2"/>
          </p:nvPr>
        </p:nvSpPr>
        <p:spPr/>
        <p:txBody>
          <a:bodyPr>
            <a:normAutofit fontScale="92500" lnSpcReduction="20000"/>
          </a:bodyPr>
          <a:lstStyle/>
          <a:p>
            <a:r>
              <a:rPr lang="en-US" dirty="0"/>
              <a:t>He/she and his/her travel companions need to be advised to move away from the crowd and be escorted to a dedicated physical structure at the PoE for further assessment</a:t>
            </a:r>
          </a:p>
          <a:p>
            <a:r>
              <a:rPr lang="en-US" dirty="0"/>
              <a:t>PoE personnel accompanying the ill traveller must keep a distance of at least one meter from the ill traveller. </a:t>
            </a:r>
          </a:p>
          <a:p>
            <a:r>
              <a:rPr lang="en-US" dirty="0"/>
              <a:t>A dedicated physical structure should be identified for further assessment/ interview</a:t>
            </a:r>
            <a:endParaRPr lang="en-PK" dirty="0"/>
          </a:p>
        </p:txBody>
      </p:sp>
    </p:spTree>
    <p:extLst>
      <p:ext uri="{BB962C8B-B14F-4D97-AF65-F5344CB8AC3E}">
        <p14:creationId xmlns:p14="http://schemas.microsoft.com/office/powerpoint/2010/main" val="643402092"/>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B59C-42BC-4714-89EA-F7519808EF53}"/>
              </a:ext>
            </a:extLst>
          </p:cNvPr>
          <p:cNvSpPr>
            <a:spLocks noGrp="1"/>
          </p:cNvSpPr>
          <p:nvPr>
            <p:ph type="title"/>
          </p:nvPr>
        </p:nvSpPr>
        <p:spPr/>
        <p:txBody>
          <a:bodyPr>
            <a:normAutofit fontScale="90000"/>
          </a:bodyPr>
          <a:lstStyle/>
          <a:p>
            <a:r>
              <a:rPr lang="en-US" dirty="0"/>
              <a:t>2. Interview of ill travellers for COVID-19- </a:t>
            </a:r>
            <a:r>
              <a:rPr lang="en-US" u="sng" dirty="0"/>
              <a:t>Planning</a:t>
            </a:r>
            <a:endParaRPr lang="en-PK" u="sng" dirty="0"/>
          </a:p>
        </p:txBody>
      </p:sp>
      <p:sp>
        <p:nvSpPr>
          <p:cNvPr id="5" name="Text Placeholder 4">
            <a:extLst>
              <a:ext uri="{FF2B5EF4-FFF2-40B4-BE49-F238E27FC236}">
                <a16:creationId xmlns:a16="http://schemas.microsoft.com/office/drawing/2014/main" id="{7253689E-64A8-446B-AECD-CCC90E0B4355}"/>
              </a:ext>
            </a:extLst>
          </p:cNvPr>
          <p:cNvSpPr>
            <a:spLocks noGrp="1"/>
          </p:cNvSpPr>
          <p:nvPr>
            <p:ph type="body" idx="1"/>
          </p:nvPr>
        </p:nvSpPr>
        <p:spPr>
          <a:xfrm>
            <a:off x="839788" y="1681163"/>
            <a:ext cx="10358095" cy="493712"/>
          </a:xfrm>
        </p:spPr>
        <p:txBody>
          <a:bodyPr>
            <a:normAutofit fontScale="85000" lnSpcReduction="20000"/>
          </a:bodyPr>
          <a:lstStyle/>
          <a:p>
            <a:r>
              <a:rPr lang="en-US" sz="3600" dirty="0"/>
              <a:t>Facilities</a:t>
            </a:r>
            <a:endParaRPr lang="en-PK" sz="3600" dirty="0"/>
          </a:p>
        </p:txBody>
      </p:sp>
      <p:sp>
        <p:nvSpPr>
          <p:cNvPr id="6" name="Content Placeholder 5">
            <a:extLst>
              <a:ext uri="{FF2B5EF4-FFF2-40B4-BE49-F238E27FC236}">
                <a16:creationId xmlns:a16="http://schemas.microsoft.com/office/drawing/2014/main" id="{1D9A834E-BE53-4658-99DF-8BE467810FA4}"/>
              </a:ext>
            </a:extLst>
          </p:cNvPr>
          <p:cNvSpPr>
            <a:spLocks noGrp="1"/>
          </p:cNvSpPr>
          <p:nvPr>
            <p:ph sz="half" idx="2"/>
          </p:nvPr>
        </p:nvSpPr>
        <p:spPr/>
        <p:txBody>
          <a:bodyPr>
            <a:normAutofit fontScale="92500" lnSpcReduction="10000"/>
          </a:bodyPr>
          <a:lstStyle/>
          <a:p>
            <a:r>
              <a:rPr lang="en-US" dirty="0"/>
              <a:t>Set up/identify a structure where ill travellers can be referred to and wait for interview near the PoE. </a:t>
            </a:r>
          </a:p>
          <a:p>
            <a:r>
              <a:rPr lang="en-US" dirty="0"/>
              <a:t>Ensure this space has the ability for at least 1-meter spatial separation among ill travellers waiting for an interview. </a:t>
            </a:r>
          </a:p>
          <a:p>
            <a:r>
              <a:rPr lang="en-US" dirty="0"/>
              <a:t>Ideally this structure should also have the capacity to isolate ill travellers who are suspected of having COVID-19 after interview while they wait for transport to a health care facility. </a:t>
            </a:r>
            <a:endParaRPr lang="en-PK" dirty="0"/>
          </a:p>
        </p:txBody>
      </p:sp>
      <p:sp>
        <p:nvSpPr>
          <p:cNvPr id="8" name="Content Placeholder 7">
            <a:extLst>
              <a:ext uri="{FF2B5EF4-FFF2-40B4-BE49-F238E27FC236}">
                <a16:creationId xmlns:a16="http://schemas.microsoft.com/office/drawing/2014/main" id="{84824384-5CE7-48D0-9A13-CB90F6ED228E}"/>
              </a:ext>
            </a:extLst>
          </p:cNvPr>
          <p:cNvSpPr>
            <a:spLocks noGrp="1"/>
          </p:cNvSpPr>
          <p:nvPr>
            <p:ph sz="quarter" idx="4"/>
          </p:nvPr>
        </p:nvSpPr>
        <p:spPr/>
        <p:txBody>
          <a:bodyPr>
            <a:normAutofit fontScale="92500" lnSpcReduction="10000"/>
          </a:bodyPr>
          <a:lstStyle/>
          <a:p>
            <a:r>
              <a:rPr lang="en-US" dirty="0"/>
              <a:t>Arrangements with local health care facilities should be established so that travellers that are suspected of COVID-19 infection after interview can be promptly referred to health care facilities. </a:t>
            </a:r>
          </a:p>
          <a:p>
            <a:r>
              <a:rPr lang="en-US" dirty="0"/>
              <a:t>Arrangements should be made so that a quarantine facility located in a distant place from the PoE is available, in case there is a need to accommodate a large number of contacts with suspected and confirmed cases.</a:t>
            </a:r>
            <a:endParaRPr lang="en-PK" dirty="0"/>
          </a:p>
        </p:txBody>
      </p:sp>
    </p:spTree>
    <p:extLst>
      <p:ext uri="{BB962C8B-B14F-4D97-AF65-F5344CB8AC3E}">
        <p14:creationId xmlns:p14="http://schemas.microsoft.com/office/powerpoint/2010/main" val="33940089"/>
      </p:ext>
    </p:extLst>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Planning</a:t>
            </a:r>
            <a:endParaRPr lang="en-PK"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493712"/>
          </a:xfrm>
        </p:spPr>
        <p:txBody>
          <a:bodyPr>
            <a:normAutofit fontScale="85000" lnSpcReduction="20000"/>
          </a:bodyPr>
          <a:lstStyle/>
          <a:p>
            <a:r>
              <a:rPr lang="en-US" sz="3600" dirty="0"/>
              <a:t>Staff</a:t>
            </a:r>
            <a:endParaRPr lang="en-PK"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fontScale="85000" lnSpcReduction="20000"/>
          </a:bodyPr>
          <a:lstStyle/>
          <a:p>
            <a:r>
              <a:rPr lang="en-US" dirty="0"/>
              <a:t>Identify and train staff for </a:t>
            </a:r>
          </a:p>
          <a:p>
            <a:pPr lvl="1"/>
            <a:r>
              <a:rPr lang="en-US" dirty="0"/>
              <a:t>interview; </a:t>
            </a:r>
          </a:p>
          <a:p>
            <a:pPr lvl="1"/>
            <a:r>
              <a:rPr lang="en-US" dirty="0"/>
              <a:t>security; and</a:t>
            </a:r>
          </a:p>
          <a:p>
            <a:pPr lvl="1"/>
            <a:r>
              <a:rPr lang="en-US" dirty="0"/>
              <a:t>transportation for possible referrals to medical facilities for further medical evaluation or treatment. </a:t>
            </a:r>
          </a:p>
          <a:p>
            <a:r>
              <a:rPr lang="en-US" dirty="0"/>
              <a:t>Provide staff with training on </a:t>
            </a:r>
          </a:p>
          <a:p>
            <a:pPr marL="914400" lvl="1" indent="-457200">
              <a:buFont typeface="+mj-lt"/>
              <a:buAutoNum type="alphaLcParenR"/>
            </a:pPr>
            <a:r>
              <a:rPr lang="en-US" dirty="0"/>
              <a:t>practice of adequate hand hygiene technique; </a:t>
            </a:r>
          </a:p>
          <a:p>
            <a:pPr marL="914400" lvl="1" indent="-457200">
              <a:buFont typeface="+mj-lt"/>
              <a:buAutoNum type="alphaLcParenR"/>
            </a:pPr>
            <a:r>
              <a:rPr lang="en-US" dirty="0"/>
              <a:t>maintaining one-meter distance from travellers at all times during the interview process; </a:t>
            </a:r>
          </a:p>
          <a:p>
            <a:pPr marL="914400" lvl="1" indent="-457200">
              <a:buFont typeface="+mj-lt"/>
              <a:buAutoNum type="alphaLcParenR"/>
            </a:pPr>
            <a:r>
              <a:rPr lang="en-US" dirty="0"/>
              <a:t>how to educate and address the patient and concerns of his family and/or travel companions. </a:t>
            </a:r>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sz="2000" dirty="0"/>
              <a:t>Provide staff with training on the importance of source control (providing medical masks to travellers with respiratory symptoms before and during the interview process).</a:t>
            </a:r>
          </a:p>
          <a:p>
            <a:r>
              <a:rPr lang="en-US" sz="2000" dirty="0"/>
              <a:t>Provide staff with training on </a:t>
            </a:r>
          </a:p>
          <a:p>
            <a:pPr lvl="1"/>
            <a:r>
              <a:rPr lang="en-US" sz="1600" dirty="0"/>
              <a:t>how to instruct ill travellers on use of respiratory hygiene (i.e., coughing or sneezing into tissues or bent elbow) and</a:t>
            </a:r>
          </a:p>
          <a:p>
            <a:pPr lvl="1"/>
            <a:r>
              <a:rPr lang="en-US" sz="1600" dirty="0"/>
              <a:t>need for ill travellers to wear a mask, perform frequent hand hygiene, especially after coughing/sneezing, touching or disposal of their mask</a:t>
            </a:r>
            <a:endParaRPr lang="en-PK" sz="1600" dirty="0"/>
          </a:p>
        </p:txBody>
      </p:sp>
    </p:spTree>
    <p:extLst>
      <p:ext uri="{BB962C8B-B14F-4D97-AF65-F5344CB8AC3E}">
        <p14:creationId xmlns:p14="http://schemas.microsoft.com/office/powerpoint/2010/main" val="400583572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688E-1F93-4CF1-85CA-03E095A2BA77}"/>
              </a:ext>
            </a:extLst>
          </p:cNvPr>
          <p:cNvSpPr>
            <a:spLocks noGrp="1"/>
          </p:cNvSpPr>
          <p:nvPr>
            <p:ph type="title"/>
          </p:nvPr>
        </p:nvSpPr>
        <p:spPr/>
        <p:txBody>
          <a:bodyPr/>
          <a:lstStyle/>
          <a:p>
            <a:r>
              <a:rPr lang="en-US" dirty="0"/>
              <a:t>COVID19 transmission</a:t>
            </a:r>
            <a:endParaRPr lang="en-PK" dirty="0"/>
          </a:p>
        </p:txBody>
      </p:sp>
      <p:sp>
        <p:nvSpPr>
          <p:cNvPr id="3" name="Content Placeholder 2">
            <a:extLst>
              <a:ext uri="{FF2B5EF4-FFF2-40B4-BE49-F238E27FC236}">
                <a16:creationId xmlns:a16="http://schemas.microsoft.com/office/drawing/2014/main" id="{E1339B7B-607F-464B-AEF5-DC081AA82B2C}"/>
              </a:ext>
            </a:extLst>
          </p:cNvPr>
          <p:cNvSpPr>
            <a:spLocks noGrp="1"/>
          </p:cNvSpPr>
          <p:nvPr>
            <p:ph sz="half" idx="1"/>
          </p:nvPr>
        </p:nvSpPr>
        <p:spPr/>
        <p:txBody>
          <a:bodyPr/>
          <a:lstStyle/>
          <a:p>
            <a:r>
              <a:rPr lang="en-US" dirty="0"/>
              <a:t>It is possible to catch COVID-19 from someone who has, for example, just a mild cough and does not feel ill. </a:t>
            </a:r>
          </a:p>
          <a:p>
            <a:r>
              <a:rPr lang="en-US" dirty="0"/>
              <a:t>From a person with no symptoms, risk is very low. </a:t>
            </a:r>
          </a:p>
          <a:p>
            <a:endParaRPr lang="en-PK" dirty="0"/>
          </a:p>
        </p:txBody>
      </p:sp>
      <p:sp>
        <p:nvSpPr>
          <p:cNvPr id="4" name="Content Placeholder 3">
            <a:extLst>
              <a:ext uri="{FF2B5EF4-FFF2-40B4-BE49-F238E27FC236}">
                <a16:creationId xmlns:a16="http://schemas.microsoft.com/office/drawing/2014/main" id="{D48533BF-4B28-46EB-8BB0-5642C35FDD36}"/>
              </a:ext>
            </a:extLst>
          </p:cNvPr>
          <p:cNvSpPr>
            <a:spLocks noGrp="1"/>
          </p:cNvSpPr>
          <p:nvPr>
            <p:ph sz="half" idx="2"/>
          </p:nvPr>
        </p:nvSpPr>
        <p:spPr/>
        <p:txBody>
          <a:bodyPr/>
          <a:lstStyle/>
          <a:p>
            <a:r>
              <a:rPr lang="en-US" dirty="0"/>
              <a:t>The risk of catching COVID-19 from the feces of an infected person appears to be low.</a:t>
            </a:r>
          </a:p>
          <a:p>
            <a:r>
              <a:rPr lang="en-US" dirty="0"/>
              <a:t> While initial investigations suggest the virus may be present in feces in some cases, spread through this route is not a main feature of the outbreak.</a:t>
            </a:r>
            <a:endParaRPr lang="en-PK" dirty="0"/>
          </a:p>
        </p:txBody>
      </p:sp>
    </p:spTree>
    <p:extLst>
      <p:ext uri="{BB962C8B-B14F-4D97-AF65-F5344CB8AC3E}">
        <p14:creationId xmlns:p14="http://schemas.microsoft.com/office/powerpoint/2010/main" val="456068709"/>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Planning</a:t>
            </a:r>
            <a:endParaRPr lang="en-PK"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493712"/>
          </a:xfrm>
        </p:spPr>
        <p:txBody>
          <a:bodyPr>
            <a:normAutofit fontScale="85000" lnSpcReduction="20000"/>
          </a:bodyPr>
          <a:lstStyle/>
          <a:p>
            <a:r>
              <a:rPr lang="en-US" sz="3600" dirty="0"/>
              <a:t>Equipment</a:t>
            </a:r>
            <a:endParaRPr lang="en-PK"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fontScale="92500"/>
          </a:bodyPr>
          <a:lstStyle/>
          <a:p>
            <a:r>
              <a:rPr lang="en-US" dirty="0"/>
              <a:t>Identify needs for, procure and ensure sustained supply of equipment and materials needed to perform interview.</a:t>
            </a:r>
          </a:p>
          <a:p>
            <a:r>
              <a:rPr lang="en-US" dirty="0"/>
              <a:t>Ensure enough supply of hand hygiene supplies, alcohol-based hand rub or soap and water. </a:t>
            </a:r>
          </a:p>
          <a:p>
            <a:r>
              <a:rPr lang="en-US" dirty="0"/>
              <a:t>Ensure respiratory hygiene supplies, including medical masks (to be used by ill patients with respiratory symptoms) and paper tissues.</a:t>
            </a:r>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sz="2400" dirty="0"/>
              <a:t>Ensure lined waste bins with a lid for disposing of medical masks and tissues and a plan for disposal of this waste in accordance with infectious waste regulations.</a:t>
            </a:r>
          </a:p>
          <a:p>
            <a:r>
              <a:rPr lang="en-US" sz="2400" dirty="0"/>
              <a:t>Ensure cleaning supplies including household cleaner and disinfectant </a:t>
            </a:r>
          </a:p>
          <a:p>
            <a:r>
              <a:rPr lang="en-US" sz="2400" dirty="0"/>
              <a:t>Ensure chairs and/or beds at isolation areas for ill travellers</a:t>
            </a:r>
            <a:endParaRPr lang="en-PK" sz="2400" dirty="0"/>
          </a:p>
        </p:txBody>
      </p:sp>
    </p:spTree>
    <p:extLst>
      <p:ext uri="{BB962C8B-B14F-4D97-AF65-F5344CB8AC3E}">
        <p14:creationId xmlns:p14="http://schemas.microsoft.com/office/powerpoint/2010/main" val="2657926291"/>
      </p:ext>
    </p:extLst>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Planning</a:t>
            </a:r>
            <a:endParaRPr lang="en-PK"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493712"/>
          </a:xfrm>
        </p:spPr>
        <p:txBody>
          <a:bodyPr>
            <a:normAutofit fontScale="92500" lnSpcReduction="20000"/>
          </a:bodyPr>
          <a:lstStyle/>
          <a:p>
            <a:r>
              <a:rPr lang="en-US" sz="3200" dirty="0"/>
              <a:t>Plans / SOPs</a:t>
            </a:r>
            <a:endParaRPr lang="en-PK" sz="3200"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fontScale="77500" lnSpcReduction="20000"/>
          </a:bodyPr>
          <a:lstStyle/>
          <a:p>
            <a:r>
              <a:rPr lang="en-US" dirty="0"/>
              <a:t>Develop a process to refer exposed travellers, including travel companions of symptomatic travellers suspected of COVID-19 infection, to health care facilities for further assessment and treatment. </a:t>
            </a:r>
          </a:p>
          <a:p>
            <a:r>
              <a:rPr lang="en-US" dirty="0"/>
              <a:t>Cleaning and disinfection guidelines for frequently touched surfaces and bathrooms in the interview area should be made available. </a:t>
            </a:r>
          </a:p>
          <a:p>
            <a:r>
              <a:rPr lang="en-US" dirty="0"/>
              <a:t>Cleaning should be done three times a day (morning, afternoon, night) with regular household soap or detergent first and then, after rinsing, regular household disinfectant containing 0.5% sodium hypochlorite (i.e. equivalent 5.000 pm or 1-part bleach of 9 parts of water) should be applied</a:t>
            </a:r>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sz="2000" dirty="0"/>
              <a:t>The local sanitary authority should adopt measures to ensure that the waste is disposed at a sanitary landfill, and not at an unmonitored open dump.</a:t>
            </a:r>
          </a:p>
          <a:p>
            <a:r>
              <a:rPr lang="en-US" sz="2000" dirty="0"/>
              <a:t>Establish and maintain a PoE public health emergency contingency plan, including the nomination of a coordinator and contact points for relevant PoE, public health and other agencies (for example, authorities for aviation, maritime, refugees) and services.</a:t>
            </a:r>
            <a:endParaRPr lang="en-PK" sz="2000" dirty="0"/>
          </a:p>
        </p:txBody>
      </p:sp>
    </p:spTree>
    <p:extLst>
      <p:ext uri="{BB962C8B-B14F-4D97-AF65-F5344CB8AC3E}">
        <p14:creationId xmlns:p14="http://schemas.microsoft.com/office/powerpoint/2010/main" val="3171235298"/>
      </p:ext>
    </p:extLst>
  </p:cSld>
  <p:clrMapOvr>
    <a:masterClrMapping/>
  </p:clrMapOvr>
  <p:transition spd="slow">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Planning</a:t>
            </a:r>
            <a:endParaRPr lang="en-PK"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493712"/>
          </a:xfrm>
        </p:spPr>
        <p:txBody>
          <a:bodyPr>
            <a:normAutofit fontScale="92500" lnSpcReduction="20000"/>
          </a:bodyPr>
          <a:lstStyle/>
          <a:p>
            <a:r>
              <a:rPr lang="en-US" sz="3200" dirty="0"/>
              <a:t>Other services</a:t>
            </a:r>
            <a:endParaRPr lang="en-PK" sz="3200"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a:bodyPr>
          <a:lstStyle/>
          <a:p>
            <a:r>
              <a:rPr lang="en-US" dirty="0"/>
              <a:t>Identify transport for suspect cases to identified health care facilities. </a:t>
            </a:r>
          </a:p>
          <a:p>
            <a:r>
              <a:rPr lang="en-US" dirty="0"/>
              <a:t>Identify service provider to apply recommended measures to clean and disinfect affected areas at PoE and on-board conveyance and ensure infected waste properly managed. </a:t>
            </a:r>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dirty="0"/>
              <a:t>Develop a process to refer exposed travellers, including travel companions of symptomatic travellers suspicious of COVID-19 infection, to health care facilities for further assessment and treatment.</a:t>
            </a:r>
            <a:endParaRPr lang="en-PK" dirty="0"/>
          </a:p>
        </p:txBody>
      </p:sp>
    </p:spTree>
    <p:extLst>
      <p:ext uri="{BB962C8B-B14F-4D97-AF65-F5344CB8AC3E}">
        <p14:creationId xmlns:p14="http://schemas.microsoft.com/office/powerpoint/2010/main" val="504210940"/>
      </p:ext>
    </p:extLst>
  </p:cSld>
  <p:clrMapOvr>
    <a:masterClrMapping/>
  </p:clrMapOvr>
  <p:transition spd="slow">
    <p:randomBar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Implementation of interview</a:t>
            </a:r>
            <a:endParaRPr lang="en-PK" u="sng"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493712"/>
          </a:xfrm>
        </p:spPr>
        <p:txBody>
          <a:bodyPr>
            <a:normAutofit fontScale="92500" lnSpcReduction="20000"/>
          </a:bodyPr>
          <a:lstStyle/>
          <a:p>
            <a:r>
              <a:rPr lang="en-US" sz="3200" dirty="0"/>
              <a:t>Interview for COVID-19 includes the following</a:t>
            </a:r>
            <a:endParaRPr lang="en-PK" sz="3200"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a:bodyPr>
          <a:lstStyle/>
          <a:p>
            <a:r>
              <a:rPr lang="en-US" dirty="0"/>
              <a:t>temperature measurement with no-touch thermometer technology; </a:t>
            </a:r>
          </a:p>
          <a:p>
            <a:r>
              <a:rPr lang="en-US" dirty="0"/>
              <a:t>assessment of signs and symptoms suggestive of COVID-19 by interview/observation only (PoE personnel should not conduct a physical examination); </a:t>
            </a:r>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dirty="0"/>
              <a:t>travel/contact history through completion of the Public Health Declaration Form by the traveller and evaluation of the answers provided on th the form;</a:t>
            </a:r>
          </a:p>
          <a:p>
            <a:r>
              <a:rPr lang="en-US" dirty="0"/>
              <a:t>additional observation by the PoE health personnel. </a:t>
            </a:r>
            <a:endParaRPr lang="en-PK" dirty="0"/>
          </a:p>
        </p:txBody>
      </p:sp>
    </p:spTree>
    <p:extLst>
      <p:ext uri="{BB962C8B-B14F-4D97-AF65-F5344CB8AC3E}">
        <p14:creationId xmlns:p14="http://schemas.microsoft.com/office/powerpoint/2010/main" val="1590623112"/>
      </p:ext>
    </p:extLst>
  </p:cSld>
  <p:clrMapOvr>
    <a:masterClrMapping/>
  </p:clrMapOvr>
  <p:transition spd="slow">
    <p:randomBar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Implementation of interview</a:t>
            </a:r>
            <a:endParaRPr lang="en-PK" u="sng"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597580"/>
          </a:xfrm>
        </p:spPr>
        <p:txBody>
          <a:bodyPr>
            <a:normAutofit/>
          </a:bodyPr>
          <a:lstStyle/>
          <a:p>
            <a:r>
              <a:rPr lang="en-US" sz="3200" dirty="0"/>
              <a:t>Travellers should be assessed for the following:</a:t>
            </a:r>
            <a:endParaRPr lang="en-PK" sz="3200"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a:bodyPr>
          <a:lstStyle/>
          <a:p>
            <a:r>
              <a:rPr lang="en-US" dirty="0"/>
              <a:t>A. Signs or symptoms of illness suggesting respiratory infection</a:t>
            </a:r>
          </a:p>
          <a:p>
            <a:pPr lvl="1"/>
            <a:r>
              <a:rPr lang="en-US" dirty="0"/>
              <a:t>Fever greater than 38° C or feeling feverish; </a:t>
            </a:r>
          </a:p>
          <a:p>
            <a:pPr lvl="1"/>
            <a:r>
              <a:rPr lang="en-US" dirty="0"/>
              <a:t>Cough</a:t>
            </a:r>
          </a:p>
          <a:p>
            <a:pPr lvl="1"/>
            <a:r>
              <a:rPr lang="en-US" dirty="0"/>
              <a:t>Breathing difficulties</a:t>
            </a:r>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dirty="0"/>
              <a:t>B. History of possible exposure to the COVID-19; </a:t>
            </a:r>
          </a:p>
          <a:p>
            <a:pPr lvl="1"/>
            <a:r>
              <a:rPr lang="en-US" dirty="0"/>
              <a:t>history of travel to country(</a:t>
            </a:r>
            <a:r>
              <a:rPr lang="en-US" dirty="0" err="1"/>
              <a:t>ies</a:t>
            </a:r>
            <a:r>
              <a:rPr lang="en-US" dirty="0"/>
              <a:t>) with ongoing transmission of COVID-19, 14 days prior to the onset of symptoms; </a:t>
            </a:r>
          </a:p>
          <a:p>
            <a:pPr lvl="1"/>
            <a:r>
              <a:rPr lang="en-US" dirty="0"/>
              <a:t>history of a visit to any health care facility(</a:t>
            </a:r>
            <a:r>
              <a:rPr lang="en-US" dirty="0" err="1"/>
              <a:t>ies</a:t>
            </a:r>
            <a:r>
              <a:rPr lang="en-US" dirty="0"/>
              <a:t>) at country(</a:t>
            </a:r>
            <a:r>
              <a:rPr lang="en-US" dirty="0" err="1"/>
              <a:t>ies</a:t>
            </a:r>
            <a:r>
              <a:rPr lang="en-US" dirty="0"/>
              <a:t>) with ongoing transmission in the 14 days prior to symptom onset</a:t>
            </a:r>
            <a:endParaRPr lang="en-PK" dirty="0"/>
          </a:p>
        </p:txBody>
      </p:sp>
    </p:spTree>
    <p:extLst>
      <p:ext uri="{BB962C8B-B14F-4D97-AF65-F5344CB8AC3E}">
        <p14:creationId xmlns:p14="http://schemas.microsoft.com/office/powerpoint/2010/main" val="1310777293"/>
      </p:ext>
    </p:extLst>
  </p:cSld>
  <p:clrMapOvr>
    <a:masterClrMapping/>
  </p:clrMapOvr>
  <p:transition spd="slow">
    <p:randomBar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DA14-168C-4B3F-8FC0-7DE33813D51E}"/>
              </a:ext>
            </a:extLst>
          </p:cNvPr>
          <p:cNvSpPr>
            <a:spLocks noGrp="1"/>
          </p:cNvSpPr>
          <p:nvPr>
            <p:ph type="title"/>
          </p:nvPr>
        </p:nvSpPr>
        <p:spPr/>
        <p:txBody>
          <a:bodyPr>
            <a:normAutofit fontScale="90000"/>
          </a:bodyPr>
          <a:lstStyle/>
          <a:p>
            <a:r>
              <a:rPr lang="en-US" dirty="0"/>
              <a:t>2. Interview of ill travellers for COVID-19- </a:t>
            </a:r>
            <a:r>
              <a:rPr lang="en-US" u="sng" dirty="0"/>
              <a:t>Implementation of interview</a:t>
            </a:r>
            <a:endParaRPr lang="en-PK" u="sng" dirty="0"/>
          </a:p>
        </p:txBody>
      </p:sp>
      <p:sp>
        <p:nvSpPr>
          <p:cNvPr id="3" name="Text Placeholder 2">
            <a:extLst>
              <a:ext uri="{FF2B5EF4-FFF2-40B4-BE49-F238E27FC236}">
                <a16:creationId xmlns:a16="http://schemas.microsoft.com/office/drawing/2014/main" id="{1C234BE7-A515-4161-8045-574BB10D5B09}"/>
              </a:ext>
            </a:extLst>
          </p:cNvPr>
          <p:cNvSpPr>
            <a:spLocks noGrp="1"/>
          </p:cNvSpPr>
          <p:nvPr>
            <p:ph type="body" idx="1"/>
          </p:nvPr>
        </p:nvSpPr>
        <p:spPr>
          <a:xfrm>
            <a:off x="839788" y="1681163"/>
            <a:ext cx="10259621" cy="493712"/>
          </a:xfrm>
        </p:spPr>
        <p:txBody>
          <a:bodyPr>
            <a:normAutofit fontScale="92500" lnSpcReduction="20000"/>
          </a:bodyPr>
          <a:lstStyle/>
          <a:p>
            <a:r>
              <a:rPr lang="en-US" sz="3200" dirty="0"/>
              <a:t>Travellers should be assessed for the following:</a:t>
            </a:r>
            <a:endParaRPr lang="en-PK" sz="3200" dirty="0"/>
          </a:p>
        </p:txBody>
      </p:sp>
      <p:sp>
        <p:nvSpPr>
          <p:cNvPr id="4" name="Content Placeholder 3">
            <a:extLst>
              <a:ext uri="{FF2B5EF4-FFF2-40B4-BE49-F238E27FC236}">
                <a16:creationId xmlns:a16="http://schemas.microsoft.com/office/drawing/2014/main" id="{209221D9-86D9-4CA8-8CF0-75EF02951854}"/>
              </a:ext>
            </a:extLst>
          </p:cNvPr>
          <p:cNvSpPr>
            <a:spLocks noGrp="1"/>
          </p:cNvSpPr>
          <p:nvPr>
            <p:ph sz="half" idx="2"/>
          </p:nvPr>
        </p:nvSpPr>
        <p:spPr/>
        <p:txBody>
          <a:bodyPr>
            <a:normAutofit/>
          </a:bodyPr>
          <a:lstStyle/>
          <a:p>
            <a:r>
              <a:rPr lang="en-US" dirty="0"/>
              <a:t>B. History of possible exposure to the COVID-19; </a:t>
            </a:r>
          </a:p>
          <a:p>
            <a:pPr lvl="1"/>
            <a:r>
              <a:rPr lang="en-US" dirty="0"/>
              <a:t>history of close physical contact with a traveller suspected or confirmed of COVID-19 infection in the past 14 days; </a:t>
            </a:r>
          </a:p>
          <a:p>
            <a:pPr lvl="1"/>
            <a:r>
              <a:rPr lang="en-US" dirty="0"/>
              <a:t>history of a visit to any live animal markets at country(</a:t>
            </a:r>
            <a:r>
              <a:rPr lang="en-US" dirty="0" err="1"/>
              <a:t>ies</a:t>
            </a:r>
            <a:r>
              <a:rPr lang="en-US" dirty="0"/>
              <a:t>) with ongoing COVID-19 transmission in the 14 days prior to symptom onset.</a:t>
            </a:r>
          </a:p>
          <a:p>
            <a:endParaRPr lang="en-PK" dirty="0"/>
          </a:p>
        </p:txBody>
      </p:sp>
      <p:sp>
        <p:nvSpPr>
          <p:cNvPr id="6" name="Content Placeholder 5">
            <a:extLst>
              <a:ext uri="{FF2B5EF4-FFF2-40B4-BE49-F238E27FC236}">
                <a16:creationId xmlns:a16="http://schemas.microsoft.com/office/drawing/2014/main" id="{25AA7EBA-2F07-4201-9AC0-C325D0CBF1CC}"/>
              </a:ext>
            </a:extLst>
          </p:cNvPr>
          <p:cNvSpPr>
            <a:spLocks noGrp="1"/>
          </p:cNvSpPr>
          <p:nvPr>
            <p:ph sz="quarter" idx="4"/>
          </p:nvPr>
        </p:nvSpPr>
        <p:spPr/>
        <p:txBody>
          <a:bodyPr>
            <a:noAutofit/>
          </a:bodyPr>
          <a:lstStyle/>
          <a:p>
            <a:r>
              <a:rPr lang="en-US" sz="2400" dirty="0"/>
              <a:t>Travellers suspected of COVID-19 infection after interview and exhibiting clinical symptoms consistent with respiratory infection and/or a history of possible exposure to the COVID-19 should be immediately isolated at the PoE and referred to a pre-identified health care facility for additional medical evaluation and treatment. </a:t>
            </a:r>
          </a:p>
          <a:p>
            <a:r>
              <a:rPr lang="en-US" sz="2400" dirty="0"/>
              <a:t>Relevant public health authorities should also be notified. </a:t>
            </a:r>
            <a:endParaRPr lang="en-PK" sz="2400" dirty="0"/>
          </a:p>
        </p:txBody>
      </p:sp>
    </p:spTree>
    <p:extLst>
      <p:ext uri="{BB962C8B-B14F-4D97-AF65-F5344CB8AC3E}">
        <p14:creationId xmlns:p14="http://schemas.microsoft.com/office/powerpoint/2010/main" val="4243890115"/>
      </p:ext>
    </p:extLst>
  </p:cSld>
  <p:clrMapOvr>
    <a:masterClrMapping/>
  </p:clrMapOvr>
  <p:transition spd="slow">
    <p:randomBar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8577-48D1-4342-901C-66FF9F459895}"/>
              </a:ext>
            </a:extLst>
          </p:cNvPr>
          <p:cNvSpPr>
            <a:spLocks noGrp="1"/>
          </p:cNvSpPr>
          <p:nvPr>
            <p:ph type="title"/>
          </p:nvPr>
        </p:nvSpPr>
        <p:spPr/>
        <p:txBody>
          <a:bodyPr/>
          <a:lstStyle/>
          <a:p>
            <a:r>
              <a:rPr lang="en-US" dirty="0"/>
              <a:t>Close physical contact for COVID-19 </a:t>
            </a:r>
            <a:endParaRPr lang="en-PK" dirty="0"/>
          </a:p>
        </p:txBody>
      </p:sp>
      <p:sp>
        <p:nvSpPr>
          <p:cNvPr id="3" name="Text Placeholder 2">
            <a:extLst>
              <a:ext uri="{FF2B5EF4-FFF2-40B4-BE49-F238E27FC236}">
                <a16:creationId xmlns:a16="http://schemas.microsoft.com/office/drawing/2014/main" id="{221AF695-AACD-40F1-BFC8-B5BADB1C914A}"/>
              </a:ext>
            </a:extLst>
          </p:cNvPr>
          <p:cNvSpPr>
            <a:spLocks noGrp="1"/>
          </p:cNvSpPr>
          <p:nvPr>
            <p:ph type="body" idx="1"/>
          </p:nvPr>
        </p:nvSpPr>
        <p:spPr/>
        <p:txBody>
          <a:bodyPr/>
          <a:lstStyle/>
          <a:p>
            <a:r>
              <a:rPr lang="en-US" dirty="0"/>
              <a:t>Travel and classrooms</a:t>
            </a:r>
            <a:endParaRPr lang="en-PK" dirty="0"/>
          </a:p>
        </p:txBody>
      </p:sp>
      <p:sp>
        <p:nvSpPr>
          <p:cNvPr id="4" name="Content Placeholder 3">
            <a:extLst>
              <a:ext uri="{FF2B5EF4-FFF2-40B4-BE49-F238E27FC236}">
                <a16:creationId xmlns:a16="http://schemas.microsoft.com/office/drawing/2014/main" id="{2405DB62-A9B4-4099-8CE1-E4066E1FA483}"/>
              </a:ext>
            </a:extLst>
          </p:cNvPr>
          <p:cNvSpPr>
            <a:spLocks noGrp="1"/>
          </p:cNvSpPr>
          <p:nvPr>
            <p:ph sz="half" idx="2"/>
          </p:nvPr>
        </p:nvSpPr>
        <p:spPr/>
        <p:txBody>
          <a:bodyPr>
            <a:normAutofit fontScale="92500"/>
          </a:bodyPr>
          <a:lstStyle/>
          <a:p>
            <a:r>
              <a:rPr lang="en-US" dirty="0"/>
              <a:t>Traveling together with suspected or confirmed COVID-19 patient in any kind of conveyance (2 seats in every direction with the ill traveller, and the cabin crew)</a:t>
            </a:r>
          </a:p>
          <a:p>
            <a:r>
              <a:rPr lang="en-US" dirty="0"/>
              <a:t>Working together in close proximity or sharing the same classroom environment with a suspected or confirmed COVID-19 patient</a:t>
            </a:r>
          </a:p>
          <a:p>
            <a:endParaRPr lang="en-US" dirty="0"/>
          </a:p>
        </p:txBody>
      </p:sp>
      <p:sp>
        <p:nvSpPr>
          <p:cNvPr id="5" name="Text Placeholder 4">
            <a:extLst>
              <a:ext uri="{FF2B5EF4-FFF2-40B4-BE49-F238E27FC236}">
                <a16:creationId xmlns:a16="http://schemas.microsoft.com/office/drawing/2014/main" id="{16DC70EB-306E-4A1E-9ACA-2789A91728D6}"/>
              </a:ext>
            </a:extLst>
          </p:cNvPr>
          <p:cNvSpPr>
            <a:spLocks noGrp="1"/>
          </p:cNvSpPr>
          <p:nvPr>
            <p:ph type="body" sz="quarter" idx="3"/>
          </p:nvPr>
        </p:nvSpPr>
        <p:spPr/>
        <p:txBody>
          <a:bodyPr/>
          <a:lstStyle/>
          <a:p>
            <a:r>
              <a:rPr lang="en-US" dirty="0"/>
              <a:t>Healthcare settings </a:t>
            </a:r>
            <a:endParaRPr lang="en-PK" dirty="0"/>
          </a:p>
        </p:txBody>
      </p:sp>
      <p:sp>
        <p:nvSpPr>
          <p:cNvPr id="6" name="Content Placeholder 5">
            <a:extLst>
              <a:ext uri="{FF2B5EF4-FFF2-40B4-BE49-F238E27FC236}">
                <a16:creationId xmlns:a16="http://schemas.microsoft.com/office/drawing/2014/main" id="{3BA7CD2C-0339-4B94-A972-FDC9907E2D98}"/>
              </a:ext>
            </a:extLst>
          </p:cNvPr>
          <p:cNvSpPr>
            <a:spLocks noGrp="1"/>
          </p:cNvSpPr>
          <p:nvPr>
            <p:ph sz="quarter" idx="4"/>
          </p:nvPr>
        </p:nvSpPr>
        <p:spPr/>
        <p:txBody>
          <a:bodyPr>
            <a:normAutofit fontScale="92500"/>
          </a:bodyPr>
          <a:lstStyle/>
          <a:p>
            <a:r>
              <a:rPr lang="en-US" dirty="0"/>
              <a:t>Visiting patients or staying in the same close environment of a suspected or confirmed COVID-19 patient.</a:t>
            </a:r>
          </a:p>
          <a:p>
            <a:r>
              <a:rPr lang="en-US" dirty="0"/>
              <a:t> Health care associated exposure, including providing direct care for suspected or confirmed COVID-19 patients, working with health care workers suspected or confirmed COVID-19 infection, without appropriate specific droplet and contact precautions</a:t>
            </a:r>
            <a:endParaRPr lang="en-PK" dirty="0"/>
          </a:p>
          <a:p>
            <a:endParaRPr lang="en-PK" dirty="0"/>
          </a:p>
        </p:txBody>
      </p:sp>
    </p:spTree>
    <p:extLst>
      <p:ext uri="{BB962C8B-B14F-4D97-AF65-F5344CB8AC3E}">
        <p14:creationId xmlns:p14="http://schemas.microsoft.com/office/powerpoint/2010/main" val="3013260535"/>
      </p:ext>
    </p:extLst>
  </p:cSld>
  <p:clrMapOvr>
    <a:masterClrMapping/>
  </p:clrMapOvr>
  <p:transition spd="slow">
    <p:randomBar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B0FD-68DD-4E11-8C11-FDD36B2DC3BB}"/>
              </a:ext>
            </a:extLst>
          </p:cNvPr>
          <p:cNvSpPr>
            <a:spLocks noGrp="1"/>
          </p:cNvSpPr>
          <p:nvPr>
            <p:ph type="title"/>
          </p:nvPr>
        </p:nvSpPr>
        <p:spPr/>
        <p:txBody>
          <a:bodyPr>
            <a:normAutofit fontScale="90000"/>
          </a:bodyPr>
          <a:lstStyle/>
          <a:p>
            <a:r>
              <a:rPr lang="en-US" dirty="0"/>
              <a:t>3. Reporting of alerts of ill travellers with suspected COVID-19 infection- </a:t>
            </a:r>
            <a:r>
              <a:rPr lang="en-US" u="sng" dirty="0"/>
              <a:t>Planning</a:t>
            </a:r>
            <a:endParaRPr lang="en-PK" u="sng" dirty="0"/>
          </a:p>
        </p:txBody>
      </p:sp>
      <p:sp>
        <p:nvSpPr>
          <p:cNvPr id="4" name="Content Placeholder 3">
            <a:extLst>
              <a:ext uri="{FF2B5EF4-FFF2-40B4-BE49-F238E27FC236}">
                <a16:creationId xmlns:a16="http://schemas.microsoft.com/office/drawing/2014/main" id="{B2861672-DFC2-4C45-AFFF-7980A766F67D}"/>
              </a:ext>
            </a:extLst>
          </p:cNvPr>
          <p:cNvSpPr>
            <a:spLocks noGrp="1"/>
          </p:cNvSpPr>
          <p:nvPr>
            <p:ph sz="half" idx="1"/>
          </p:nvPr>
        </p:nvSpPr>
        <p:spPr/>
        <p:txBody>
          <a:bodyPr>
            <a:normAutofit/>
          </a:bodyPr>
          <a:lstStyle/>
          <a:p>
            <a:r>
              <a:rPr lang="en-US" dirty="0"/>
              <a:t>Establish communication mechanism for communication of alerts of suspected COVID-19 cases </a:t>
            </a:r>
          </a:p>
          <a:p>
            <a:pPr lvl="1"/>
            <a:r>
              <a:rPr lang="en-US" dirty="0"/>
              <a:t>between PoE health authorities and transport sector officials</a:t>
            </a:r>
          </a:p>
          <a:p>
            <a:pPr lvl="1"/>
            <a:r>
              <a:rPr lang="en-US" dirty="0"/>
              <a:t>between PoE health authorities and the national health surveillance systems.</a:t>
            </a:r>
            <a:endParaRPr lang="en-PK" dirty="0"/>
          </a:p>
        </p:txBody>
      </p:sp>
      <p:sp>
        <p:nvSpPr>
          <p:cNvPr id="6" name="Content Placeholder 5">
            <a:extLst>
              <a:ext uri="{FF2B5EF4-FFF2-40B4-BE49-F238E27FC236}">
                <a16:creationId xmlns:a16="http://schemas.microsoft.com/office/drawing/2014/main" id="{A77494C4-4996-40EF-A62F-752072EF0648}"/>
              </a:ext>
            </a:extLst>
          </p:cNvPr>
          <p:cNvSpPr>
            <a:spLocks noGrp="1"/>
          </p:cNvSpPr>
          <p:nvPr>
            <p:ph sz="half" idx="2"/>
          </p:nvPr>
        </p:nvSpPr>
        <p:spPr/>
        <p:txBody>
          <a:bodyPr>
            <a:normAutofit/>
          </a:bodyPr>
          <a:lstStyle/>
          <a:p>
            <a:r>
              <a:rPr lang="en-US" dirty="0"/>
              <a:t>Transport sector officials include</a:t>
            </a:r>
          </a:p>
          <a:p>
            <a:pPr lvl="1"/>
            <a:r>
              <a:rPr lang="en-US" dirty="0"/>
              <a:t>representatives of the national civil aviation</a:t>
            </a:r>
          </a:p>
          <a:p>
            <a:pPr lvl="1"/>
            <a:r>
              <a:rPr lang="en-US" dirty="0"/>
              <a:t>maritime authorities</a:t>
            </a:r>
          </a:p>
          <a:p>
            <a:pPr lvl="1"/>
            <a:r>
              <a:rPr lang="en-US" dirty="0"/>
              <a:t>conveyance operators</a:t>
            </a:r>
          </a:p>
          <a:p>
            <a:pPr lvl="1"/>
            <a:r>
              <a:rPr lang="en-US" dirty="0"/>
              <a:t>PoE operator</a:t>
            </a:r>
            <a:endParaRPr lang="en-PK" dirty="0"/>
          </a:p>
        </p:txBody>
      </p:sp>
    </p:spTree>
    <p:extLst>
      <p:ext uri="{BB962C8B-B14F-4D97-AF65-F5344CB8AC3E}">
        <p14:creationId xmlns:p14="http://schemas.microsoft.com/office/powerpoint/2010/main" val="1794173007"/>
      </p:ext>
    </p:extLst>
  </p:cSld>
  <p:clrMapOvr>
    <a:masterClrMapping/>
  </p:clrMapOvr>
  <p:transition spd="slow">
    <p:randomBar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B0FD-68DD-4E11-8C11-FDD36B2DC3BB}"/>
              </a:ext>
            </a:extLst>
          </p:cNvPr>
          <p:cNvSpPr>
            <a:spLocks noGrp="1"/>
          </p:cNvSpPr>
          <p:nvPr>
            <p:ph type="title"/>
          </p:nvPr>
        </p:nvSpPr>
        <p:spPr/>
        <p:txBody>
          <a:bodyPr>
            <a:noAutofit/>
          </a:bodyPr>
          <a:lstStyle/>
          <a:p>
            <a:r>
              <a:rPr lang="en-US" sz="3200" dirty="0"/>
              <a:t>3. Reporting of alerts of ill travellers with suspected COVID-19 infection- </a:t>
            </a:r>
            <a:r>
              <a:rPr lang="en-US" sz="3200" u="sng" dirty="0"/>
              <a:t>Procedures and means of communication </a:t>
            </a:r>
            <a:endParaRPr lang="en-PK" sz="3200" u="sng" dirty="0"/>
          </a:p>
        </p:txBody>
      </p:sp>
      <p:sp>
        <p:nvSpPr>
          <p:cNvPr id="4" name="Content Placeholder 3">
            <a:extLst>
              <a:ext uri="{FF2B5EF4-FFF2-40B4-BE49-F238E27FC236}">
                <a16:creationId xmlns:a16="http://schemas.microsoft.com/office/drawing/2014/main" id="{B2861672-DFC2-4C45-AFFF-7980A766F67D}"/>
              </a:ext>
            </a:extLst>
          </p:cNvPr>
          <p:cNvSpPr>
            <a:spLocks noGrp="1"/>
          </p:cNvSpPr>
          <p:nvPr>
            <p:ph sz="half" idx="1"/>
          </p:nvPr>
        </p:nvSpPr>
        <p:spPr/>
        <p:txBody>
          <a:bodyPr>
            <a:normAutofit lnSpcReduction="10000"/>
          </a:bodyPr>
          <a:lstStyle/>
          <a:p>
            <a:r>
              <a:rPr lang="en-US" dirty="0"/>
              <a:t>PoE health authorities to receive health information, documents, and/or reports from conveyance operators regarding ill travellers on board</a:t>
            </a:r>
          </a:p>
          <a:p>
            <a:r>
              <a:rPr lang="en-US" dirty="0"/>
              <a:t>Conduct preliminary assessment of the health risk and provide advice on measures to contain and control the risk accordingly.</a:t>
            </a:r>
            <a:endParaRPr lang="en-PK" dirty="0"/>
          </a:p>
        </p:txBody>
      </p:sp>
      <p:sp>
        <p:nvSpPr>
          <p:cNvPr id="6" name="Content Placeholder 5">
            <a:extLst>
              <a:ext uri="{FF2B5EF4-FFF2-40B4-BE49-F238E27FC236}">
                <a16:creationId xmlns:a16="http://schemas.microsoft.com/office/drawing/2014/main" id="{A77494C4-4996-40EF-A62F-752072EF0648}"/>
              </a:ext>
            </a:extLst>
          </p:cNvPr>
          <p:cNvSpPr>
            <a:spLocks noGrp="1"/>
          </p:cNvSpPr>
          <p:nvPr>
            <p:ph sz="half" idx="2"/>
          </p:nvPr>
        </p:nvSpPr>
        <p:spPr/>
        <p:txBody>
          <a:bodyPr>
            <a:normAutofit lnSpcReduction="10000"/>
          </a:bodyPr>
          <a:lstStyle/>
          <a:p>
            <a:r>
              <a:rPr lang="en-US" dirty="0"/>
              <a:t>PoE health authorities to inform the next PoE of ill travellers on board</a:t>
            </a:r>
          </a:p>
          <a:p>
            <a:r>
              <a:rPr lang="en-US" dirty="0"/>
              <a:t>PoE health authorities to inform the community, provincial, or national health surveillance system of ill travellers identified</a:t>
            </a:r>
            <a:endParaRPr lang="en-PK" dirty="0"/>
          </a:p>
        </p:txBody>
      </p:sp>
    </p:spTree>
    <p:extLst>
      <p:ext uri="{BB962C8B-B14F-4D97-AF65-F5344CB8AC3E}">
        <p14:creationId xmlns:p14="http://schemas.microsoft.com/office/powerpoint/2010/main" val="2016758644"/>
      </p:ext>
    </p:extLst>
  </p:cSld>
  <p:clrMapOvr>
    <a:masterClrMapping/>
  </p:clrMapOvr>
  <p:transition spd="slow">
    <p:randomBar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B0FD-68DD-4E11-8C11-FDD36B2DC3BB}"/>
              </a:ext>
            </a:extLst>
          </p:cNvPr>
          <p:cNvSpPr>
            <a:spLocks noGrp="1"/>
          </p:cNvSpPr>
          <p:nvPr>
            <p:ph type="title"/>
          </p:nvPr>
        </p:nvSpPr>
        <p:spPr/>
        <p:txBody>
          <a:bodyPr>
            <a:noAutofit/>
          </a:bodyPr>
          <a:lstStyle/>
          <a:p>
            <a:r>
              <a:rPr lang="en-US" sz="3200" dirty="0"/>
              <a:t>3. Reporting of alerts of ill travellers with suspected COVID-19 infection- </a:t>
            </a:r>
            <a:r>
              <a:rPr lang="en-US" sz="3200" u="sng" dirty="0"/>
              <a:t>Reporting of ill traveller(s) detected on board of a conveyance </a:t>
            </a:r>
            <a:endParaRPr lang="en-PK" sz="3200" u="sng" dirty="0"/>
          </a:p>
        </p:txBody>
      </p:sp>
      <p:sp>
        <p:nvSpPr>
          <p:cNvPr id="4" name="Content Placeholder 3">
            <a:extLst>
              <a:ext uri="{FF2B5EF4-FFF2-40B4-BE49-F238E27FC236}">
                <a16:creationId xmlns:a16="http://schemas.microsoft.com/office/drawing/2014/main" id="{B2861672-DFC2-4C45-AFFF-7980A766F67D}"/>
              </a:ext>
            </a:extLst>
          </p:cNvPr>
          <p:cNvSpPr>
            <a:spLocks noGrp="1"/>
          </p:cNvSpPr>
          <p:nvPr>
            <p:ph sz="half" idx="1"/>
          </p:nvPr>
        </p:nvSpPr>
        <p:spPr/>
        <p:txBody>
          <a:bodyPr>
            <a:normAutofit fontScale="85000" lnSpcReduction="10000"/>
          </a:bodyPr>
          <a:lstStyle/>
          <a:p>
            <a:r>
              <a:rPr lang="en-US" b="1" i="1" u="sng" dirty="0"/>
              <a:t>Air: Health section of the Aircraft General Declaration Form </a:t>
            </a:r>
          </a:p>
          <a:p>
            <a:r>
              <a:rPr lang="en-US" dirty="0"/>
              <a:t>If the health section of the Aircraft General Declaration Form is not required for all arriving aircrafts, the country may consider making its submission mandatory for aircraft arriving from COVID-19 affected areas, as defined by the health authority. </a:t>
            </a:r>
          </a:p>
          <a:p>
            <a:r>
              <a:rPr lang="en-US" dirty="0"/>
              <a:t>The State Party shall inform aircraft operators or their agents of these requirements.</a:t>
            </a:r>
            <a:endParaRPr lang="en-PK" dirty="0"/>
          </a:p>
        </p:txBody>
      </p:sp>
      <p:sp>
        <p:nvSpPr>
          <p:cNvPr id="6" name="Content Placeholder 5">
            <a:extLst>
              <a:ext uri="{FF2B5EF4-FFF2-40B4-BE49-F238E27FC236}">
                <a16:creationId xmlns:a16="http://schemas.microsoft.com/office/drawing/2014/main" id="{A77494C4-4996-40EF-A62F-752072EF0648}"/>
              </a:ext>
            </a:extLst>
          </p:cNvPr>
          <p:cNvSpPr>
            <a:spLocks noGrp="1"/>
          </p:cNvSpPr>
          <p:nvPr>
            <p:ph sz="half" idx="2"/>
          </p:nvPr>
        </p:nvSpPr>
        <p:spPr/>
        <p:txBody>
          <a:bodyPr>
            <a:normAutofit fontScale="85000" lnSpcReduction="10000"/>
          </a:bodyPr>
          <a:lstStyle/>
          <a:p>
            <a:r>
              <a:rPr lang="en-US" b="1" i="1" u="sng" dirty="0"/>
              <a:t>Maritime: Maritime Declaration of Health</a:t>
            </a:r>
            <a:r>
              <a:rPr lang="en-US" dirty="0"/>
              <a:t> </a:t>
            </a:r>
          </a:p>
          <a:p>
            <a:r>
              <a:rPr lang="en-US" dirty="0"/>
              <a:t>If the Maritime Declaration of Health is not required for all arriving ships on an international voyage, the country may consider making its submission mandatory for international ships arriving from/passing through COVID-19 affected areas, as defined by the health authority.</a:t>
            </a:r>
            <a:endParaRPr lang="en-PK" dirty="0"/>
          </a:p>
        </p:txBody>
      </p:sp>
    </p:spTree>
    <p:extLst>
      <p:ext uri="{BB962C8B-B14F-4D97-AF65-F5344CB8AC3E}">
        <p14:creationId xmlns:p14="http://schemas.microsoft.com/office/powerpoint/2010/main" val="3715706965"/>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688E-1F93-4CF1-85CA-03E095A2BA77}"/>
              </a:ext>
            </a:extLst>
          </p:cNvPr>
          <p:cNvSpPr>
            <a:spLocks noGrp="1"/>
          </p:cNvSpPr>
          <p:nvPr>
            <p:ph type="title"/>
          </p:nvPr>
        </p:nvSpPr>
        <p:spPr/>
        <p:txBody>
          <a:bodyPr/>
          <a:lstStyle/>
          <a:p>
            <a:r>
              <a:rPr lang="en-US" dirty="0"/>
              <a:t>(Protection measures for everyone)</a:t>
            </a:r>
            <a:endParaRPr lang="en-PK" dirty="0"/>
          </a:p>
        </p:txBody>
      </p:sp>
      <p:sp>
        <p:nvSpPr>
          <p:cNvPr id="3" name="Content Placeholder 2">
            <a:extLst>
              <a:ext uri="{FF2B5EF4-FFF2-40B4-BE49-F238E27FC236}">
                <a16:creationId xmlns:a16="http://schemas.microsoft.com/office/drawing/2014/main" id="{E1339B7B-607F-464B-AEF5-DC081AA82B2C}"/>
              </a:ext>
            </a:extLst>
          </p:cNvPr>
          <p:cNvSpPr>
            <a:spLocks noGrp="1"/>
          </p:cNvSpPr>
          <p:nvPr>
            <p:ph sz="half" idx="1"/>
          </p:nvPr>
        </p:nvSpPr>
        <p:spPr/>
        <p:txBody>
          <a:bodyPr>
            <a:normAutofit fontScale="92500" lnSpcReduction="10000"/>
          </a:bodyPr>
          <a:lstStyle/>
          <a:p>
            <a:r>
              <a:rPr lang="en-US" dirty="0"/>
              <a:t>Regularly and thoroughly clean your hands with an alcohol-based hand rub or wash them with soap and water.</a:t>
            </a:r>
          </a:p>
          <a:p>
            <a:r>
              <a:rPr lang="en-US" dirty="0"/>
              <a:t>Maintain at least 1 </a:t>
            </a:r>
            <a:r>
              <a:rPr lang="en-US" dirty="0" err="1"/>
              <a:t>metre</a:t>
            </a:r>
            <a:r>
              <a:rPr lang="en-US" dirty="0"/>
              <a:t> (3 feet) distance between yourself and anyone who is coughing or sneezing.</a:t>
            </a:r>
            <a:endParaRPr lang="en-PK" dirty="0"/>
          </a:p>
        </p:txBody>
      </p:sp>
      <p:sp>
        <p:nvSpPr>
          <p:cNvPr id="4" name="Content Placeholder 3">
            <a:extLst>
              <a:ext uri="{FF2B5EF4-FFF2-40B4-BE49-F238E27FC236}">
                <a16:creationId xmlns:a16="http://schemas.microsoft.com/office/drawing/2014/main" id="{D48533BF-4B28-46EB-8BB0-5642C35FDD36}"/>
              </a:ext>
            </a:extLst>
          </p:cNvPr>
          <p:cNvSpPr>
            <a:spLocks noGrp="1"/>
          </p:cNvSpPr>
          <p:nvPr>
            <p:ph sz="half" idx="2"/>
          </p:nvPr>
        </p:nvSpPr>
        <p:spPr/>
        <p:txBody>
          <a:bodyPr>
            <a:normAutofit fontScale="92500" lnSpcReduction="10000"/>
          </a:bodyPr>
          <a:lstStyle/>
          <a:p>
            <a:r>
              <a:rPr lang="en-US" dirty="0"/>
              <a:t>Avoid touching eyes, nose and mouth.</a:t>
            </a:r>
          </a:p>
          <a:p>
            <a:r>
              <a:rPr lang="en-US" dirty="0"/>
              <a:t>Make sure you, and the people around you, follow good respiratory hygiene. </a:t>
            </a:r>
          </a:p>
          <a:p>
            <a:r>
              <a:rPr lang="en-US" dirty="0"/>
              <a:t>This means covering your mouth and nose with your bent elbow or tissue when you cough or sneeze. </a:t>
            </a:r>
          </a:p>
          <a:p>
            <a:r>
              <a:rPr lang="en-US" dirty="0"/>
              <a:t>Then dispose of the used tissue immediately</a:t>
            </a:r>
            <a:endParaRPr lang="en-PK" dirty="0"/>
          </a:p>
        </p:txBody>
      </p:sp>
    </p:spTree>
    <p:extLst>
      <p:ext uri="{BB962C8B-B14F-4D97-AF65-F5344CB8AC3E}">
        <p14:creationId xmlns:p14="http://schemas.microsoft.com/office/powerpoint/2010/main" val="810473257"/>
      </p:ext>
    </p:extLst>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4426-A6C8-469A-A0A3-EBFE2902B526}"/>
              </a:ext>
            </a:extLst>
          </p:cNvPr>
          <p:cNvSpPr>
            <a:spLocks noGrp="1"/>
          </p:cNvSpPr>
          <p:nvPr>
            <p:ph type="title"/>
          </p:nvPr>
        </p:nvSpPr>
        <p:spPr/>
        <p:txBody>
          <a:bodyPr/>
          <a:lstStyle/>
          <a:p>
            <a:r>
              <a:rPr lang="en-US" dirty="0"/>
              <a:t>SOPs at airport</a:t>
            </a:r>
            <a:endParaRPr lang="en-PK" dirty="0"/>
          </a:p>
        </p:txBody>
      </p:sp>
      <p:sp>
        <p:nvSpPr>
          <p:cNvPr id="6" name="Text Placeholder 5">
            <a:extLst>
              <a:ext uri="{FF2B5EF4-FFF2-40B4-BE49-F238E27FC236}">
                <a16:creationId xmlns:a16="http://schemas.microsoft.com/office/drawing/2014/main" id="{BC77E061-8C94-4CA0-A91F-3522DD546B6B}"/>
              </a:ext>
            </a:extLst>
          </p:cNvPr>
          <p:cNvSpPr>
            <a:spLocks noGrp="1"/>
          </p:cNvSpPr>
          <p:nvPr>
            <p:ph type="body" idx="1"/>
          </p:nvPr>
        </p:nvSpPr>
        <p:spPr/>
        <p:txBody>
          <a:bodyPr>
            <a:normAutofit fontScale="85000" lnSpcReduction="20000"/>
          </a:bodyPr>
          <a:lstStyle/>
          <a:p>
            <a:r>
              <a:rPr lang="en-US" dirty="0"/>
              <a:t>STEP-1: Inside the Plane- Before landing</a:t>
            </a:r>
            <a:endParaRPr lang="en-PK" dirty="0"/>
          </a:p>
        </p:txBody>
      </p:sp>
      <p:sp>
        <p:nvSpPr>
          <p:cNvPr id="7" name="Content Placeholder 6">
            <a:extLst>
              <a:ext uri="{FF2B5EF4-FFF2-40B4-BE49-F238E27FC236}">
                <a16:creationId xmlns:a16="http://schemas.microsoft.com/office/drawing/2014/main" id="{F10F81AA-0D0E-4F5C-A64F-C32BE587BACC}"/>
              </a:ext>
            </a:extLst>
          </p:cNvPr>
          <p:cNvSpPr>
            <a:spLocks noGrp="1"/>
          </p:cNvSpPr>
          <p:nvPr>
            <p:ph sz="half" idx="2"/>
          </p:nvPr>
        </p:nvSpPr>
        <p:spPr/>
        <p:txBody>
          <a:bodyPr>
            <a:normAutofit fontScale="85000" lnSpcReduction="10000"/>
          </a:bodyPr>
          <a:lstStyle/>
          <a:p>
            <a:pPr algn="just"/>
            <a:r>
              <a:rPr lang="en-US" dirty="0"/>
              <a:t>The flight crew shall make an announcement for filling in the Declaration form which will be mandatory to the entry inside Pakistan. </a:t>
            </a:r>
          </a:p>
          <a:p>
            <a:pPr algn="just"/>
            <a:r>
              <a:rPr lang="en-US" dirty="0"/>
              <a:t>Declaration form will need to be duly filled by all passengers, in the instances where the flight is coming directly from China and or the crew is of Chinese origin will also be mandated to fill in the forms.</a:t>
            </a:r>
          </a:p>
          <a:p>
            <a:pPr algn="just"/>
            <a:r>
              <a:rPr lang="en-US" dirty="0"/>
              <a:t>CAA shall ensure a uniform declaration form to be used by all airlines landing in any airport of Pakistan internationally.</a:t>
            </a:r>
            <a:endParaRPr lang="en-PK" dirty="0"/>
          </a:p>
        </p:txBody>
      </p:sp>
      <p:sp>
        <p:nvSpPr>
          <p:cNvPr id="8" name="Text Placeholder 7">
            <a:extLst>
              <a:ext uri="{FF2B5EF4-FFF2-40B4-BE49-F238E27FC236}">
                <a16:creationId xmlns:a16="http://schemas.microsoft.com/office/drawing/2014/main" id="{E72C438A-6152-48B5-84FA-B34FEFA98BE9}"/>
              </a:ext>
            </a:extLst>
          </p:cNvPr>
          <p:cNvSpPr>
            <a:spLocks noGrp="1"/>
          </p:cNvSpPr>
          <p:nvPr>
            <p:ph type="body" sz="quarter" idx="3"/>
          </p:nvPr>
        </p:nvSpPr>
        <p:spPr/>
        <p:txBody>
          <a:bodyPr>
            <a:normAutofit fontScale="85000" lnSpcReduction="20000"/>
          </a:bodyPr>
          <a:lstStyle/>
          <a:p>
            <a:r>
              <a:rPr lang="en-US" dirty="0"/>
              <a:t>STEP-2 First contact after Disembarking- “Thermo Scanners/Thermal Guns”.</a:t>
            </a:r>
            <a:endParaRPr lang="en-PK" dirty="0"/>
          </a:p>
        </p:txBody>
      </p:sp>
      <p:sp>
        <p:nvSpPr>
          <p:cNvPr id="9" name="Content Placeholder 8">
            <a:extLst>
              <a:ext uri="{FF2B5EF4-FFF2-40B4-BE49-F238E27FC236}">
                <a16:creationId xmlns:a16="http://schemas.microsoft.com/office/drawing/2014/main" id="{CFD17E36-9F9D-447C-AA87-634616C007A1}"/>
              </a:ext>
            </a:extLst>
          </p:cNvPr>
          <p:cNvSpPr>
            <a:spLocks noGrp="1"/>
          </p:cNvSpPr>
          <p:nvPr>
            <p:ph sz="quarter" idx="4"/>
          </p:nvPr>
        </p:nvSpPr>
        <p:spPr/>
        <p:txBody>
          <a:bodyPr>
            <a:normAutofit fontScale="85000" lnSpcReduction="10000"/>
          </a:bodyPr>
          <a:lstStyle/>
          <a:p>
            <a:r>
              <a:rPr lang="en-US" dirty="0"/>
              <a:t>All passengers should be in cue and will be undergoing Thermo scanning.</a:t>
            </a:r>
          </a:p>
          <a:p>
            <a:r>
              <a:rPr lang="en-US" dirty="0"/>
              <a:t>At the reception the scanning, CHE shall place its quarantine assistant/s for evaluating the results (Health Counters).</a:t>
            </a:r>
          </a:p>
          <a:p>
            <a:r>
              <a:rPr lang="en-US" dirty="0"/>
              <a:t>Passenger with detection of fever shall bypass the next step and reach the on duty medical officer with the help of either CAA or the Quarantine assistant.</a:t>
            </a:r>
          </a:p>
          <a:p>
            <a:r>
              <a:rPr lang="en-US" dirty="0"/>
              <a:t>Passengers with no fever shall proceed to Health counters</a:t>
            </a:r>
            <a:endParaRPr lang="en-PK" dirty="0"/>
          </a:p>
        </p:txBody>
      </p:sp>
    </p:spTree>
    <p:extLst>
      <p:ext uri="{BB962C8B-B14F-4D97-AF65-F5344CB8AC3E}">
        <p14:creationId xmlns:p14="http://schemas.microsoft.com/office/powerpoint/2010/main" val="2082528427"/>
      </p:ext>
    </p:extLst>
  </p:cSld>
  <p:clrMapOvr>
    <a:masterClrMapping/>
  </p:clrMapOvr>
  <p:transition spd="slow">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6489F-C9AF-46B4-8B73-1B8CB72DE019}"/>
              </a:ext>
            </a:extLst>
          </p:cNvPr>
          <p:cNvSpPr>
            <a:spLocks noGrp="1"/>
          </p:cNvSpPr>
          <p:nvPr>
            <p:ph type="body" idx="1"/>
          </p:nvPr>
        </p:nvSpPr>
        <p:spPr>
          <a:xfrm>
            <a:off x="839788" y="378823"/>
            <a:ext cx="5157787" cy="679268"/>
          </a:xfrm>
        </p:spPr>
        <p:txBody>
          <a:bodyPr>
            <a:normAutofit fontScale="92500" lnSpcReduction="20000"/>
          </a:bodyPr>
          <a:lstStyle/>
          <a:p>
            <a:r>
              <a:rPr lang="en-US" dirty="0"/>
              <a:t>STEP-3 Health counters “Segregation”</a:t>
            </a:r>
            <a:endParaRPr lang="en-PK" dirty="0"/>
          </a:p>
        </p:txBody>
      </p:sp>
      <p:sp>
        <p:nvSpPr>
          <p:cNvPr id="4" name="Content Placeholder 3">
            <a:extLst>
              <a:ext uri="{FF2B5EF4-FFF2-40B4-BE49-F238E27FC236}">
                <a16:creationId xmlns:a16="http://schemas.microsoft.com/office/drawing/2014/main" id="{43907CF4-33D2-4BF2-AB9A-6E8D72E13320}"/>
              </a:ext>
            </a:extLst>
          </p:cNvPr>
          <p:cNvSpPr>
            <a:spLocks noGrp="1"/>
          </p:cNvSpPr>
          <p:nvPr>
            <p:ph sz="half" idx="2"/>
          </p:nvPr>
        </p:nvSpPr>
        <p:spPr>
          <a:xfrm>
            <a:off x="839788" y="1371601"/>
            <a:ext cx="5157787" cy="4818062"/>
          </a:xfrm>
        </p:spPr>
        <p:txBody>
          <a:bodyPr>
            <a:normAutofit fontScale="85000" lnSpcReduction="10000"/>
          </a:bodyPr>
          <a:lstStyle/>
          <a:p>
            <a:pPr marL="514350" indent="-514350">
              <a:buFont typeface="+mj-lt"/>
              <a:buAutoNum type="arabicPeriod"/>
            </a:pPr>
            <a:r>
              <a:rPr lang="en-US" dirty="0"/>
              <a:t>Health counters shall serve as a point of first contact for the passengers with their filled in declaration forms after undergoing thermal scanning either through the scanners or Thermal Guns.</a:t>
            </a:r>
          </a:p>
          <a:p>
            <a:pPr marL="514350" indent="-514350">
              <a:buFont typeface="+mj-lt"/>
              <a:buAutoNum type="arabicPeriod"/>
            </a:pPr>
            <a:r>
              <a:rPr lang="en-US" dirty="0"/>
              <a:t>Each Health post will be managed by a Quarantine assistant and or Paramedic. The health posts number shall depend on the type of Plane in arrival and the number of passengers on board.</a:t>
            </a:r>
          </a:p>
          <a:p>
            <a:pPr marL="514350" indent="-514350">
              <a:buFont typeface="+mj-lt"/>
              <a:buAutoNum type="arabicPeriod"/>
            </a:pPr>
            <a:r>
              <a:rPr lang="en-US" dirty="0"/>
              <a:t>Filled Declaration forms shall be collected at the counters and analyzed as per the questions helping segregation and preliminary decisions</a:t>
            </a:r>
            <a:endParaRPr lang="en-PK" dirty="0"/>
          </a:p>
        </p:txBody>
      </p:sp>
      <p:sp>
        <p:nvSpPr>
          <p:cNvPr id="6" name="Content Placeholder 5">
            <a:extLst>
              <a:ext uri="{FF2B5EF4-FFF2-40B4-BE49-F238E27FC236}">
                <a16:creationId xmlns:a16="http://schemas.microsoft.com/office/drawing/2014/main" id="{3F0E3CB7-6445-4BDF-8FAF-8DB5DA1851DF}"/>
              </a:ext>
            </a:extLst>
          </p:cNvPr>
          <p:cNvSpPr>
            <a:spLocks noGrp="1"/>
          </p:cNvSpPr>
          <p:nvPr>
            <p:ph sz="quarter" idx="4"/>
          </p:nvPr>
        </p:nvSpPr>
        <p:spPr>
          <a:xfrm>
            <a:off x="6172200" y="1371601"/>
            <a:ext cx="5183188" cy="4818062"/>
          </a:xfrm>
        </p:spPr>
        <p:txBody>
          <a:bodyPr>
            <a:normAutofit fontScale="85000" lnSpcReduction="10000"/>
          </a:bodyPr>
          <a:lstStyle/>
          <a:p>
            <a:r>
              <a:rPr lang="en-US" dirty="0"/>
              <a:t>The content of the form shall segregate the passengers as; </a:t>
            </a:r>
          </a:p>
          <a:p>
            <a:pPr lvl="1"/>
            <a:r>
              <a:rPr lang="en-US" dirty="0"/>
              <a:t>Symptoms. </a:t>
            </a:r>
          </a:p>
          <a:p>
            <a:pPr lvl="1"/>
            <a:r>
              <a:rPr lang="en-US" dirty="0"/>
              <a:t>The relationship between origin, embarking and nationality in the backdrop of not more than the last 14 days of the concerned passenger in China. </a:t>
            </a:r>
          </a:p>
          <a:p>
            <a:pPr lvl="1"/>
            <a:r>
              <a:rPr lang="en-US" dirty="0"/>
              <a:t>Pakistani and other international Passengers with no history of travel and are asymptomatic. </a:t>
            </a:r>
          </a:p>
          <a:p>
            <a:pPr lvl="1"/>
            <a:r>
              <a:rPr lang="en-US" dirty="0"/>
              <a:t>Passengers of Chinese origin and are state employees- 14 days positive history of travel/stay in China </a:t>
            </a:r>
          </a:p>
          <a:p>
            <a:pPr lvl="1"/>
            <a:r>
              <a:rPr lang="en-US" dirty="0"/>
              <a:t>Passengers of Chinese origin and are here on terms of business, travel etc-14 days positive history of travel/stay in China </a:t>
            </a:r>
          </a:p>
          <a:p>
            <a:pPr lvl="1"/>
            <a:r>
              <a:rPr lang="en-US" dirty="0"/>
              <a:t>Pakistani and other international. - 14 days positive history of travel/stay in China</a:t>
            </a:r>
            <a:endParaRPr lang="en-PK" dirty="0"/>
          </a:p>
        </p:txBody>
      </p:sp>
    </p:spTree>
    <p:extLst>
      <p:ext uri="{BB962C8B-B14F-4D97-AF65-F5344CB8AC3E}">
        <p14:creationId xmlns:p14="http://schemas.microsoft.com/office/powerpoint/2010/main" val="3612988175"/>
      </p:ext>
    </p:extLst>
  </p:cSld>
  <p:clrMapOvr>
    <a:masterClrMapping/>
  </p:clrMapOvr>
  <p:transition spd="slow">
    <p:randomBar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EEE7-4183-49B9-B050-FA73677B5118}"/>
              </a:ext>
            </a:extLst>
          </p:cNvPr>
          <p:cNvSpPr>
            <a:spLocks noGrp="1"/>
          </p:cNvSpPr>
          <p:nvPr>
            <p:ph type="title"/>
          </p:nvPr>
        </p:nvSpPr>
        <p:spPr/>
        <p:txBody>
          <a:bodyPr>
            <a:normAutofit fontScale="90000"/>
          </a:bodyPr>
          <a:lstStyle/>
          <a:p>
            <a:r>
              <a:rPr lang="en-US" dirty="0"/>
              <a:t>4. Isolation, initial case management and referral of ill travellers with suspected COVID-19 infection</a:t>
            </a:r>
            <a:endParaRPr lang="en-PK" dirty="0"/>
          </a:p>
        </p:txBody>
      </p:sp>
      <p:sp>
        <p:nvSpPr>
          <p:cNvPr id="7" name="Content Placeholder 6">
            <a:extLst>
              <a:ext uri="{FF2B5EF4-FFF2-40B4-BE49-F238E27FC236}">
                <a16:creationId xmlns:a16="http://schemas.microsoft.com/office/drawing/2014/main" id="{11B25E91-6CAA-40EB-BB22-646AA75B3FEA}"/>
              </a:ext>
            </a:extLst>
          </p:cNvPr>
          <p:cNvSpPr>
            <a:spLocks noGrp="1"/>
          </p:cNvSpPr>
          <p:nvPr>
            <p:ph idx="1"/>
          </p:nvPr>
        </p:nvSpPr>
        <p:spPr/>
        <p:txBody>
          <a:bodyPr>
            <a:normAutofit fontScale="85000" lnSpcReduction="10000"/>
          </a:bodyPr>
          <a:lstStyle/>
          <a:p>
            <a:r>
              <a:rPr lang="en-US" dirty="0"/>
              <a:t>Isolation and initial case management</a:t>
            </a:r>
          </a:p>
          <a:p>
            <a:pPr lvl="1"/>
            <a:r>
              <a:rPr lang="en-US" dirty="0"/>
              <a:t>Ill travellers with signs and symptoms indicative of fever and/or respiratory infection who have history of exposure to COVID-19 should be isolated at the PoE until he/she is able to be safely transferred to a health care facility for further assessment, diagnosis and treatment. </a:t>
            </a:r>
          </a:p>
          <a:p>
            <a:pPr lvl="1"/>
            <a:r>
              <a:rPr lang="en-US" dirty="0"/>
              <a:t>During this period: </a:t>
            </a:r>
          </a:p>
          <a:p>
            <a:pPr lvl="2"/>
            <a:r>
              <a:rPr lang="en-US" dirty="0"/>
              <a:t>Place the traveller in a well-ventilated room (for example, door, window open, weather permitting) designated for patients suspected to have COVID-19.</a:t>
            </a:r>
          </a:p>
          <a:p>
            <a:pPr lvl="2"/>
            <a:r>
              <a:rPr lang="en-US" dirty="0"/>
              <a:t>If more than one suspected case of COVID-19 are housed in the same room, ensure there is at least one meter of space between individual travellers;</a:t>
            </a:r>
          </a:p>
          <a:p>
            <a:pPr lvl="2"/>
            <a:r>
              <a:rPr lang="en-US" dirty="0"/>
              <a:t>Ideally, there should be a dedicated bathroom for use only by suspected cases;</a:t>
            </a:r>
          </a:p>
          <a:p>
            <a:pPr lvl="2"/>
            <a:r>
              <a:rPr lang="en-US" dirty="0"/>
              <a:t>Provide information to patients and family about the need for this procedure, and address patients and family concerns</a:t>
            </a:r>
            <a:endParaRPr lang="en-PK" dirty="0"/>
          </a:p>
        </p:txBody>
      </p:sp>
    </p:spTree>
    <p:extLst>
      <p:ext uri="{BB962C8B-B14F-4D97-AF65-F5344CB8AC3E}">
        <p14:creationId xmlns:p14="http://schemas.microsoft.com/office/powerpoint/2010/main" val="2757308921"/>
      </p:ext>
    </p:extLst>
  </p:cSld>
  <p:clrMapOvr>
    <a:masterClrMapping/>
  </p:clrMapOvr>
  <p:transition spd="slow">
    <p:randomBar dir="ver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EEE7-4183-49B9-B050-FA73677B5118}"/>
              </a:ext>
            </a:extLst>
          </p:cNvPr>
          <p:cNvSpPr>
            <a:spLocks noGrp="1"/>
          </p:cNvSpPr>
          <p:nvPr>
            <p:ph type="title"/>
          </p:nvPr>
        </p:nvSpPr>
        <p:spPr/>
        <p:txBody>
          <a:bodyPr>
            <a:normAutofit fontScale="90000"/>
          </a:bodyPr>
          <a:lstStyle/>
          <a:p>
            <a:r>
              <a:rPr lang="en-US" dirty="0"/>
              <a:t>4. Isolation, initial case management and referral of ill travellers with suspected COVID-19 infection</a:t>
            </a:r>
            <a:endParaRPr lang="en-PK" dirty="0"/>
          </a:p>
        </p:txBody>
      </p:sp>
      <p:sp>
        <p:nvSpPr>
          <p:cNvPr id="7" name="Content Placeholder 6">
            <a:extLst>
              <a:ext uri="{FF2B5EF4-FFF2-40B4-BE49-F238E27FC236}">
                <a16:creationId xmlns:a16="http://schemas.microsoft.com/office/drawing/2014/main" id="{11B25E91-6CAA-40EB-BB22-646AA75B3FEA}"/>
              </a:ext>
            </a:extLst>
          </p:cNvPr>
          <p:cNvSpPr>
            <a:spLocks noGrp="1"/>
          </p:cNvSpPr>
          <p:nvPr>
            <p:ph idx="1"/>
          </p:nvPr>
        </p:nvSpPr>
        <p:spPr/>
        <p:txBody>
          <a:bodyPr>
            <a:normAutofit fontScale="77500" lnSpcReduction="20000"/>
          </a:bodyPr>
          <a:lstStyle/>
          <a:p>
            <a:r>
              <a:rPr lang="en-US" dirty="0"/>
              <a:t>PoE personnel should instruct suspected cases to: </a:t>
            </a:r>
          </a:p>
          <a:p>
            <a:pPr lvl="1"/>
            <a:r>
              <a:rPr lang="en-US" dirty="0"/>
              <a:t>Wear a medical mask while they are waiting for transport to health care facilities; </a:t>
            </a:r>
          </a:p>
          <a:p>
            <a:pPr lvl="1"/>
            <a:r>
              <a:rPr lang="en-US" dirty="0"/>
              <a:t>Not to touch or handle the front of their mask. </a:t>
            </a:r>
          </a:p>
          <a:p>
            <a:pPr lvl="1"/>
            <a:r>
              <a:rPr lang="en-US" dirty="0"/>
              <a:t>If they do touch the front of the mask, perform hand hygiene with alcohol hand rub or soap and water. </a:t>
            </a:r>
          </a:p>
          <a:p>
            <a:pPr lvl="1"/>
            <a:r>
              <a:rPr lang="en-US" dirty="0"/>
              <a:t>If the mask gets wet or dirty with secretions, it must be changed immediately;</a:t>
            </a:r>
          </a:p>
          <a:p>
            <a:pPr lvl="1"/>
            <a:r>
              <a:rPr lang="en-US" dirty="0"/>
              <a:t>Practice respiratory hygiene at all times. This includes covering the mouth and nose during coughing or sneezing with tissues or flexed elbow, if not wearing a mask, followed by hand hygiene with alcohol hand rub or soap and water; </a:t>
            </a:r>
          </a:p>
          <a:p>
            <a:pPr lvl="1"/>
            <a:r>
              <a:rPr lang="en-US" dirty="0"/>
              <a:t>Not to utilize spaces shared by non-suspect cases (for example, ill travellers waiting for interview).</a:t>
            </a:r>
            <a:endParaRPr lang="en-PK" dirty="0"/>
          </a:p>
        </p:txBody>
      </p:sp>
    </p:spTree>
    <p:extLst>
      <p:ext uri="{BB962C8B-B14F-4D97-AF65-F5344CB8AC3E}">
        <p14:creationId xmlns:p14="http://schemas.microsoft.com/office/powerpoint/2010/main" val="4203333439"/>
      </p:ext>
    </p:extLst>
  </p:cSld>
  <p:clrMapOvr>
    <a:masterClrMapping/>
  </p:clrMapOvr>
  <p:transition spd="slow">
    <p:randomBar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EEE7-4183-49B9-B050-FA73677B5118}"/>
              </a:ext>
            </a:extLst>
          </p:cNvPr>
          <p:cNvSpPr>
            <a:spLocks noGrp="1"/>
          </p:cNvSpPr>
          <p:nvPr>
            <p:ph type="title"/>
          </p:nvPr>
        </p:nvSpPr>
        <p:spPr/>
        <p:txBody>
          <a:bodyPr>
            <a:normAutofit fontScale="90000"/>
          </a:bodyPr>
          <a:lstStyle/>
          <a:p>
            <a:r>
              <a:rPr lang="en-US" dirty="0"/>
              <a:t>4. Isolation, initial case management and referral of ill travellers with suspected COVID-19 infection</a:t>
            </a:r>
            <a:endParaRPr lang="en-PK" dirty="0"/>
          </a:p>
        </p:txBody>
      </p:sp>
      <p:sp>
        <p:nvSpPr>
          <p:cNvPr id="7" name="Content Placeholder 6">
            <a:extLst>
              <a:ext uri="{FF2B5EF4-FFF2-40B4-BE49-F238E27FC236}">
                <a16:creationId xmlns:a16="http://schemas.microsoft.com/office/drawing/2014/main" id="{11B25E91-6CAA-40EB-BB22-646AA75B3FEA}"/>
              </a:ext>
            </a:extLst>
          </p:cNvPr>
          <p:cNvSpPr>
            <a:spLocks noGrp="1"/>
          </p:cNvSpPr>
          <p:nvPr>
            <p:ph idx="1"/>
          </p:nvPr>
        </p:nvSpPr>
        <p:spPr/>
        <p:txBody>
          <a:bodyPr>
            <a:normAutofit fontScale="77500" lnSpcReduction="20000"/>
          </a:bodyPr>
          <a:lstStyle/>
          <a:p>
            <a:r>
              <a:rPr lang="en-US" dirty="0"/>
              <a:t>PoE personnel should avoid entering the isolation area where suspected cases are waiting for transport. If they must enter, they should adhere to the following guidance: </a:t>
            </a:r>
          </a:p>
          <a:p>
            <a:r>
              <a:rPr lang="en-US" dirty="0"/>
              <a:t>Wear a tightly fitted medical mask that covers the nose and mouth when entering the room. </a:t>
            </a:r>
          </a:p>
          <a:p>
            <a:r>
              <a:rPr lang="en-US" dirty="0"/>
              <a:t>The front of the mask should not be touched or handled during use. </a:t>
            </a:r>
          </a:p>
          <a:p>
            <a:r>
              <a:rPr lang="en-US" dirty="0"/>
              <a:t>If the mask gets wet or dirty with secretions, it must be changed immediately. </a:t>
            </a:r>
          </a:p>
          <a:p>
            <a:r>
              <a:rPr lang="en-US" dirty="0"/>
              <a:t>Discard the mask after use in a closed lid bin and perform hand hygiene with alcohol hand rub or soap and water after removal of the mask;</a:t>
            </a:r>
          </a:p>
          <a:p>
            <a:r>
              <a:rPr lang="en-US" dirty="0"/>
              <a:t>PoE personnel should clean their hands before entering and after exiting the isolation room with alcohol-based hand rub or soap and water</a:t>
            </a:r>
            <a:endParaRPr lang="en-PK" dirty="0"/>
          </a:p>
        </p:txBody>
      </p:sp>
    </p:spTree>
    <p:extLst>
      <p:ext uri="{BB962C8B-B14F-4D97-AF65-F5344CB8AC3E}">
        <p14:creationId xmlns:p14="http://schemas.microsoft.com/office/powerpoint/2010/main" val="1184993378"/>
      </p:ext>
    </p:extLst>
  </p:cSld>
  <p:clrMapOvr>
    <a:masterClrMapping/>
  </p:clrMapOvr>
  <p:transition spd="slow">
    <p:randomBar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EEE7-4183-49B9-B050-FA73677B5118}"/>
              </a:ext>
            </a:extLst>
          </p:cNvPr>
          <p:cNvSpPr>
            <a:spLocks noGrp="1"/>
          </p:cNvSpPr>
          <p:nvPr>
            <p:ph type="title"/>
          </p:nvPr>
        </p:nvSpPr>
        <p:spPr>
          <a:xfrm>
            <a:off x="838200" y="365125"/>
            <a:ext cx="10515600" cy="1325563"/>
          </a:xfrm>
        </p:spPr>
        <p:txBody>
          <a:bodyPr>
            <a:normAutofit fontScale="90000"/>
          </a:bodyPr>
          <a:lstStyle/>
          <a:p>
            <a:r>
              <a:rPr lang="en-US"/>
              <a:t>4. Isolation, initial case management and referral of ill travellers with suspected COVID-19 infection</a:t>
            </a:r>
            <a:endParaRPr lang="en-PK" dirty="0"/>
          </a:p>
        </p:txBody>
      </p:sp>
      <p:sp>
        <p:nvSpPr>
          <p:cNvPr id="7" name="Content Placeholder 6">
            <a:extLst>
              <a:ext uri="{FF2B5EF4-FFF2-40B4-BE49-F238E27FC236}">
                <a16:creationId xmlns:a16="http://schemas.microsoft.com/office/drawing/2014/main" id="{11B25E91-6CAA-40EB-BB22-646AA75B3FEA}"/>
              </a:ext>
            </a:extLst>
          </p:cNvPr>
          <p:cNvSpPr>
            <a:spLocks noGrp="1"/>
          </p:cNvSpPr>
          <p:nvPr>
            <p:ph idx="1"/>
          </p:nvPr>
        </p:nvSpPr>
        <p:spPr/>
        <p:txBody>
          <a:bodyPr>
            <a:normAutofit fontScale="70000" lnSpcReduction="20000"/>
          </a:bodyPr>
          <a:lstStyle/>
          <a:p>
            <a:r>
              <a:rPr lang="en-US" dirty="0"/>
              <a:t>Tissues, masks and other waste generated in the isolation area and by the suspected cases should be placed in a container with a lid in the isolation room and disposed of according to national regulations for infectious waste. </a:t>
            </a:r>
          </a:p>
          <a:p>
            <a:r>
              <a:rPr lang="en-US" dirty="0"/>
              <a:t>Frequently touched surfaces in the isolation area, such as furniture, light switches, sinks, and bathrooms used by suspected patients need to be cleaned three times a day (morning, afternoon, night) with appropriate use of PPE by cleaners.</a:t>
            </a:r>
          </a:p>
          <a:p>
            <a:r>
              <a:rPr lang="en-US" dirty="0"/>
              <a:t>Cleaning should be done with regular household soap or detergent first and then, after rinsing with water, apply regular household disinfectant containing 0.5% sodium hypochlorite (i.e. equivalent 5.000 pm or 1-part bleach to 9 parts of water). </a:t>
            </a:r>
          </a:p>
          <a:p>
            <a:r>
              <a:rPr lang="en-US" dirty="0"/>
              <a:t>Travellers suspected with COVID-19 should be kept at a comfortable temperature, ensure chairs or areas to sit, ventilation and blankets as needed. They should also be given food and water according to their needs and ability to eat and drink and must be kept in the most comfortable condition possible.</a:t>
            </a:r>
            <a:endParaRPr lang="en-PK" dirty="0"/>
          </a:p>
        </p:txBody>
      </p:sp>
    </p:spTree>
    <p:extLst>
      <p:ext uri="{BB962C8B-B14F-4D97-AF65-F5344CB8AC3E}">
        <p14:creationId xmlns:p14="http://schemas.microsoft.com/office/powerpoint/2010/main" val="1395676319"/>
      </p:ext>
    </p:extLst>
  </p:cSld>
  <p:clrMapOvr>
    <a:masterClrMapping/>
  </p:clrMapOvr>
  <p:transition spd="slow">
    <p:randomBar dir="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52644-70FD-4787-9881-4CC4C2B6571B}"/>
              </a:ext>
            </a:extLst>
          </p:cNvPr>
          <p:cNvSpPr>
            <a:spLocks noGrp="1"/>
          </p:cNvSpPr>
          <p:nvPr>
            <p:ph type="title"/>
          </p:nvPr>
        </p:nvSpPr>
        <p:spPr/>
        <p:txBody>
          <a:bodyPr>
            <a:normAutofit fontScale="90000"/>
          </a:bodyPr>
          <a:lstStyle/>
          <a:p>
            <a:r>
              <a:rPr lang="en-US" dirty="0"/>
              <a:t>Preparation of transport of ill travellers suspected of COVID-19 infection</a:t>
            </a:r>
            <a:endParaRPr lang="en-PK" dirty="0"/>
          </a:p>
        </p:txBody>
      </p:sp>
      <p:sp>
        <p:nvSpPr>
          <p:cNvPr id="3" name="Content Placeholder 2">
            <a:extLst>
              <a:ext uri="{FF2B5EF4-FFF2-40B4-BE49-F238E27FC236}">
                <a16:creationId xmlns:a16="http://schemas.microsoft.com/office/drawing/2014/main" id="{11E1B775-BFD3-46D4-B56D-39BAB17CE74D}"/>
              </a:ext>
            </a:extLst>
          </p:cNvPr>
          <p:cNvSpPr>
            <a:spLocks noGrp="1"/>
          </p:cNvSpPr>
          <p:nvPr>
            <p:ph idx="1"/>
          </p:nvPr>
        </p:nvSpPr>
        <p:spPr/>
        <p:txBody>
          <a:bodyPr>
            <a:normAutofit fontScale="70000" lnSpcReduction="20000"/>
          </a:bodyPr>
          <a:lstStyle/>
          <a:p>
            <a:r>
              <a:rPr lang="en-US" dirty="0"/>
              <a:t>Transport of ill travellers suspected of having COVID-19 infection to health care facilities for evaluation, diagnosis and medical care should be carried out rapidly to ensure early clinical care is provided and avoid crowding of suspect cases at PoE. </a:t>
            </a:r>
          </a:p>
          <a:p>
            <a:r>
              <a:rPr lang="en-US" dirty="0"/>
              <a:t>Preparations should include: </a:t>
            </a:r>
          </a:p>
          <a:p>
            <a:pPr marL="914400" lvl="1" indent="-457200">
              <a:buFont typeface="+mj-lt"/>
              <a:buAutoNum type="alphaLcParenR"/>
            </a:pPr>
            <a:r>
              <a:rPr lang="en-US" dirty="0"/>
              <a:t>Identify health care facilities for evaluation, diagnosis and medical care of COVID-19 infection; </a:t>
            </a:r>
          </a:p>
          <a:p>
            <a:pPr marL="914400" lvl="1" indent="-457200">
              <a:buFont typeface="+mj-lt"/>
              <a:buAutoNum type="alphaLcParenR"/>
            </a:pPr>
            <a:r>
              <a:rPr lang="en-US" dirty="0"/>
              <a:t>Ensure patient safe transport (by ambulance) is available, when needed; </a:t>
            </a:r>
          </a:p>
          <a:p>
            <a:pPr marL="914400" lvl="1" indent="-457200">
              <a:buFont typeface="+mj-lt"/>
              <a:buAutoNum type="alphaLcParenR"/>
            </a:pPr>
            <a:r>
              <a:rPr lang="en-US" dirty="0"/>
              <a:t>Ensure infection prevention and control precautions are in place, hand hygiene resources and PPE are available, and staff are trained in its correct use both in the health care facilities and transport; </a:t>
            </a:r>
          </a:p>
          <a:p>
            <a:pPr marL="914400" lvl="1" indent="-457200">
              <a:buFont typeface="+mj-lt"/>
              <a:buAutoNum type="alphaLcParenR"/>
            </a:pPr>
            <a:r>
              <a:rPr lang="en-US" dirty="0"/>
              <a:t>Establish a process to inform receiving health care facilities prior to patient transfer; </a:t>
            </a:r>
          </a:p>
          <a:p>
            <a:pPr marL="914400" lvl="1" indent="-457200">
              <a:buFont typeface="+mj-lt"/>
              <a:buAutoNum type="alphaLcParenR"/>
            </a:pPr>
            <a:r>
              <a:rPr lang="en-US" dirty="0"/>
              <a:t>Address security issues during transportation; </a:t>
            </a:r>
          </a:p>
          <a:p>
            <a:pPr marL="914400" lvl="1" indent="-457200">
              <a:buFont typeface="+mj-lt"/>
              <a:buAutoNum type="alphaLcParenR"/>
            </a:pPr>
            <a:r>
              <a:rPr lang="en-US" dirty="0"/>
              <a:t>Ensure systematic record of personnel involved in screening and transportation of suspected cases of COVID-19.</a:t>
            </a:r>
            <a:endParaRPr lang="en-PK" dirty="0"/>
          </a:p>
        </p:txBody>
      </p:sp>
    </p:spTree>
    <p:extLst>
      <p:ext uri="{BB962C8B-B14F-4D97-AF65-F5344CB8AC3E}">
        <p14:creationId xmlns:p14="http://schemas.microsoft.com/office/powerpoint/2010/main" val="2154274949"/>
      </p:ext>
    </p:extLst>
  </p:cSld>
  <p:clrMapOvr>
    <a:masterClrMapping/>
  </p:clrMapOvr>
  <p:transition spd="slow">
    <p:randomBar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6D2FDB-E354-4C6F-AC47-6F606B92E447}"/>
              </a:ext>
            </a:extLst>
          </p:cNvPr>
          <p:cNvSpPr>
            <a:spLocks noGrp="1"/>
          </p:cNvSpPr>
          <p:nvPr>
            <p:ph type="title"/>
          </p:nvPr>
        </p:nvSpPr>
        <p:spPr/>
        <p:txBody>
          <a:bodyPr>
            <a:normAutofit fontScale="90000"/>
          </a:bodyPr>
          <a:lstStyle/>
          <a:p>
            <a:r>
              <a:rPr lang="en-US" dirty="0"/>
              <a:t>Infection Prevention Control (IPC) considerations for ambulances and transport staff</a:t>
            </a:r>
            <a:endParaRPr lang="en-PK" dirty="0"/>
          </a:p>
        </p:txBody>
      </p:sp>
      <p:sp>
        <p:nvSpPr>
          <p:cNvPr id="8" name="Content Placeholder 7">
            <a:extLst>
              <a:ext uri="{FF2B5EF4-FFF2-40B4-BE49-F238E27FC236}">
                <a16:creationId xmlns:a16="http://schemas.microsoft.com/office/drawing/2014/main" id="{600C945A-EB6B-41F4-82E0-23641B766A2C}"/>
              </a:ext>
            </a:extLst>
          </p:cNvPr>
          <p:cNvSpPr>
            <a:spLocks noGrp="1"/>
          </p:cNvSpPr>
          <p:nvPr>
            <p:ph idx="1"/>
          </p:nvPr>
        </p:nvSpPr>
        <p:spPr/>
        <p:txBody>
          <a:bodyPr>
            <a:normAutofit fontScale="77500" lnSpcReduction="20000"/>
          </a:bodyPr>
          <a:lstStyle/>
          <a:p>
            <a:r>
              <a:rPr lang="en-US" dirty="0"/>
              <a:t>Transport staff should routinely perform hand hygiene and wear medical mask and gloves when loading patients for transport in the ambulance. </a:t>
            </a:r>
          </a:p>
          <a:p>
            <a:pPr lvl="1"/>
            <a:r>
              <a:rPr lang="en-US" dirty="0"/>
              <a:t>If the suspected COVID-19 patient being transported requires direct care (for example, physical assistance to get into ambulance) then the transport staff should add eye protection (for example, goggles) and long-sleeved gown to their PPE; </a:t>
            </a:r>
          </a:p>
          <a:p>
            <a:pPr lvl="1"/>
            <a:r>
              <a:rPr lang="en-US" dirty="0"/>
              <a:t>PPE should be changed between loading each patient and disposed of appropriately in containers with a lid in accordance with national regulation of infectious waste. </a:t>
            </a:r>
          </a:p>
          <a:p>
            <a:r>
              <a:rPr lang="en-US" dirty="0"/>
              <a:t>The driver of the ambulance must stay separated from the cases (one than one-meter distance). No PPE is required if distance can be maintained. If the driver must also help load the patients into the ambulance they should follow the PPE recommendations.</a:t>
            </a:r>
            <a:endParaRPr lang="en-PK" dirty="0"/>
          </a:p>
        </p:txBody>
      </p:sp>
    </p:spTree>
    <p:extLst>
      <p:ext uri="{BB962C8B-B14F-4D97-AF65-F5344CB8AC3E}">
        <p14:creationId xmlns:p14="http://schemas.microsoft.com/office/powerpoint/2010/main" val="3347203612"/>
      </p:ext>
    </p:extLst>
  </p:cSld>
  <p:clrMapOvr>
    <a:masterClrMapping/>
  </p:clrMapOvr>
  <p:transition spd="slow">
    <p:randomBar dir="ver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6D2FDB-E354-4C6F-AC47-6F606B92E447}"/>
              </a:ext>
            </a:extLst>
          </p:cNvPr>
          <p:cNvSpPr>
            <a:spLocks noGrp="1"/>
          </p:cNvSpPr>
          <p:nvPr>
            <p:ph type="title"/>
          </p:nvPr>
        </p:nvSpPr>
        <p:spPr/>
        <p:txBody>
          <a:bodyPr>
            <a:normAutofit fontScale="90000"/>
          </a:bodyPr>
          <a:lstStyle/>
          <a:p>
            <a:r>
              <a:rPr lang="en-US" dirty="0"/>
              <a:t>Infection Prevention Control (IPC) considerations for ambulances and transport staff</a:t>
            </a:r>
            <a:endParaRPr lang="en-PK" dirty="0"/>
          </a:p>
        </p:txBody>
      </p:sp>
      <p:sp>
        <p:nvSpPr>
          <p:cNvPr id="8" name="Content Placeholder 7">
            <a:extLst>
              <a:ext uri="{FF2B5EF4-FFF2-40B4-BE49-F238E27FC236}">
                <a16:creationId xmlns:a16="http://schemas.microsoft.com/office/drawing/2014/main" id="{600C945A-EB6B-41F4-82E0-23641B766A2C}"/>
              </a:ext>
            </a:extLst>
          </p:cNvPr>
          <p:cNvSpPr>
            <a:spLocks noGrp="1"/>
          </p:cNvSpPr>
          <p:nvPr>
            <p:ph idx="1"/>
          </p:nvPr>
        </p:nvSpPr>
        <p:spPr/>
        <p:txBody>
          <a:bodyPr>
            <a:normAutofit fontScale="85000" lnSpcReduction="10000"/>
          </a:bodyPr>
          <a:lstStyle/>
          <a:p>
            <a:r>
              <a:rPr lang="en-US" dirty="0"/>
              <a:t>Transport staff should frequently clean their hands with alcohol-based hand rub or soap and water and should ensure that they clean their hands before putting on PPE and after removing PPE.</a:t>
            </a:r>
          </a:p>
          <a:p>
            <a:r>
              <a:rPr lang="en-US" dirty="0"/>
              <a:t> Ambulance or transport vehicles should be cleaned and disinfected with particular attention to the areas in contact with the suspected case. </a:t>
            </a:r>
          </a:p>
          <a:p>
            <a:r>
              <a:rPr lang="en-US" dirty="0"/>
              <a:t>Cleaning should be done with regular household soap or detergent first and then, after rinsing, regular household disinfectant containing 0.5% sodium hypochlorite (i.e. equivalent 5.000 pm or 1-part bleach to 9 parts of water) should be applied. 3</a:t>
            </a:r>
            <a:endParaRPr lang="en-PK" dirty="0"/>
          </a:p>
        </p:txBody>
      </p:sp>
    </p:spTree>
    <p:extLst>
      <p:ext uri="{BB962C8B-B14F-4D97-AF65-F5344CB8AC3E}">
        <p14:creationId xmlns:p14="http://schemas.microsoft.com/office/powerpoint/2010/main" val="1405122160"/>
      </p:ext>
    </p:extLst>
  </p:cSld>
  <p:clrMapOvr>
    <a:masterClrMapping/>
  </p:clrMapOvr>
  <p:transition spd="slow">
    <p:randomBar dir="ver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E40653-72F2-422F-9629-E00B46D7B139}"/>
              </a:ext>
            </a:extLst>
          </p:cNvPr>
          <p:cNvSpPr>
            <a:spLocks noGrp="1"/>
          </p:cNvSpPr>
          <p:nvPr>
            <p:ph type="ctrTitle"/>
          </p:nvPr>
        </p:nvSpPr>
        <p:spPr/>
        <p:txBody>
          <a:bodyPr>
            <a:normAutofit fontScale="90000"/>
          </a:bodyPr>
          <a:lstStyle/>
          <a:p>
            <a:r>
              <a:rPr lang="en-US" dirty="0"/>
              <a:t>MODULE V: RISK COMMUNICATION AND COMMUNITY ENGAGEMENT(RCCE)</a:t>
            </a:r>
            <a:endParaRPr lang="en-PK" dirty="0"/>
          </a:p>
        </p:txBody>
      </p:sp>
      <p:sp>
        <p:nvSpPr>
          <p:cNvPr id="8" name="Subtitle 7">
            <a:extLst>
              <a:ext uri="{FF2B5EF4-FFF2-40B4-BE49-F238E27FC236}">
                <a16:creationId xmlns:a16="http://schemas.microsoft.com/office/drawing/2014/main" id="{89342E83-AC68-48F2-9C4F-542A4B48062A}"/>
              </a:ext>
            </a:extLst>
          </p:cNvPr>
          <p:cNvSpPr>
            <a:spLocks noGrp="1"/>
          </p:cNvSpPr>
          <p:nvPr>
            <p:ph type="subTitle" idx="1"/>
          </p:nvPr>
        </p:nvSpPr>
        <p:spPr/>
        <p:txBody>
          <a:bodyPr/>
          <a:lstStyle/>
          <a:p>
            <a:endParaRPr lang="en-PK"/>
          </a:p>
        </p:txBody>
      </p:sp>
    </p:spTree>
    <p:extLst>
      <p:ext uri="{BB962C8B-B14F-4D97-AF65-F5344CB8AC3E}">
        <p14:creationId xmlns:p14="http://schemas.microsoft.com/office/powerpoint/2010/main" val="400730551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688E-1F93-4CF1-85CA-03E095A2BA77}"/>
              </a:ext>
            </a:extLst>
          </p:cNvPr>
          <p:cNvSpPr>
            <a:spLocks noGrp="1"/>
          </p:cNvSpPr>
          <p:nvPr>
            <p:ph type="title"/>
          </p:nvPr>
        </p:nvSpPr>
        <p:spPr/>
        <p:txBody>
          <a:bodyPr/>
          <a:lstStyle/>
          <a:p>
            <a:r>
              <a:rPr lang="en-US" dirty="0"/>
              <a:t>(Protection measures for everyone)</a:t>
            </a:r>
            <a:endParaRPr lang="en-PK" dirty="0"/>
          </a:p>
        </p:txBody>
      </p:sp>
      <p:sp>
        <p:nvSpPr>
          <p:cNvPr id="3" name="Content Placeholder 2">
            <a:extLst>
              <a:ext uri="{FF2B5EF4-FFF2-40B4-BE49-F238E27FC236}">
                <a16:creationId xmlns:a16="http://schemas.microsoft.com/office/drawing/2014/main" id="{E1339B7B-607F-464B-AEF5-DC081AA82B2C}"/>
              </a:ext>
            </a:extLst>
          </p:cNvPr>
          <p:cNvSpPr>
            <a:spLocks noGrp="1"/>
          </p:cNvSpPr>
          <p:nvPr>
            <p:ph sz="half" idx="1"/>
          </p:nvPr>
        </p:nvSpPr>
        <p:spPr/>
        <p:txBody>
          <a:bodyPr>
            <a:normAutofit/>
          </a:bodyPr>
          <a:lstStyle/>
          <a:p>
            <a:r>
              <a:rPr lang="en-US" dirty="0"/>
              <a:t>Stay home if you feel unwell. If you have a fever, cough and difficulty breathing, seek medical attention and call in advance. </a:t>
            </a:r>
          </a:p>
          <a:p>
            <a:r>
              <a:rPr lang="en-US" dirty="0"/>
              <a:t>Follow the directions of your local health authority.</a:t>
            </a:r>
            <a:endParaRPr lang="en-PK" dirty="0"/>
          </a:p>
        </p:txBody>
      </p:sp>
      <p:sp>
        <p:nvSpPr>
          <p:cNvPr id="4" name="Content Placeholder 3">
            <a:extLst>
              <a:ext uri="{FF2B5EF4-FFF2-40B4-BE49-F238E27FC236}">
                <a16:creationId xmlns:a16="http://schemas.microsoft.com/office/drawing/2014/main" id="{D48533BF-4B28-46EB-8BB0-5642C35FDD36}"/>
              </a:ext>
            </a:extLst>
          </p:cNvPr>
          <p:cNvSpPr>
            <a:spLocks noGrp="1"/>
          </p:cNvSpPr>
          <p:nvPr>
            <p:ph sz="half" idx="2"/>
          </p:nvPr>
        </p:nvSpPr>
        <p:spPr/>
        <p:txBody>
          <a:bodyPr>
            <a:normAutofit/>
          </a:bodyPr>
          <a:lstStyle/>
          <a:p>
            <a:r>
              <a:rPr lang="en-US" dirty="0"/>
              <a:t>Stay informed on the latest developments about COVID-19. </a:t>
            </a:r>
          </a:p>
          <a:p>
            <a:r>
              <a:rPr lang="en-US" dirty="0"/>
              <a:t>Follow advice given by your healthcare provider, your national and local public health authority or your employer on how to protect yourself and others from COVID-19.</a:t>
            </a:r>
            <a:endParaRPr lang="en-PK" dirty="0"/>
          </a:p>
        </p:txBody>
      </p:sp>
    </p:spTree>
    <p:extLst>
      <p:ext uri="{BB962C8B-B14F-4D97-AF65-F5344CB8AC3E}">
        <p14:creationId xmlns:p14="http://schemas.microsoft.com/office/powerpoint/2010/main" val="2084635417"/>
      </p:ext>
    </p:extLst>
  </p:cSld>
  <p:clrMapOvr>
    <a:masterClrMapping/>
  </p:clrMapOvr>
  <p:transition spd="slow">
    <p:randomBar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7C4E-8825-490D-854D-EA11610B1687}"/>
              </a:ext>
            </a:extLst>
          </p:cNvPr>
          <p:cNvSpPr>
            <a:spLocks noGrp="1"/>
          </p:cNvSpPr>
          <p:nvPr>
            <p:ph type="title"/>
          </p:nvPr>
        </p:nvSpPr>
        <p:spPr/>
        <p:txBody>
          <a:bodyPr/>
          <a:lstStyle/>
          <a:p>
            <a:r>
              <a:rPr lang="en-US" dirty="0"/>
              <a:t>GOALS</a:t>
            </a:r>
            <a:endParaRPr lang="en-PK" dirty="0"/>
          </a:p>
        </p:txBody>
      </p:sp>
      <p:sp>
        <p:nvSpPr>
          <p:cNvPr id="3" name="Content Placeholder 2">
            <a:extLst>
              <a:ext uri="{FF2B5EF4-FFF2-40B4-BE49-F238E27FC236}">
                <a16:creationId xmlns:a16="http://schemas.microsoft.com/office/drawing/2014/main" id="{951796A2-979D-443D-B24D-02339C1F207E}"/>
              </a:ext>
            </a:extLst>
          </p:cNvPr>
          <p:cNvSpPr>
            <a:spLocks noGrp="1"/>
          </p:cNvSpPr>
          <p:nvPr>
            <p:ph idx="1"/>
          </p:nvPr>
        </p:nvSpPr>
        <p:spPr/>
        <p:txBody>
          <a:bodyPr>
            <a:normAutofit fontScale="92500" lnSpcReduction="20000"/>
          </a:bodyPr>
          <a:lstStyle/>
          <a:p>
            <a:r>
              <a:rPr lang="en-US" dirty="0"/>
              <a:t>Establish, build and/or maintain trust with the population through ongoing two-way communication and engagement that</a:t>
            </a:r>
          </a:p>
          <a:p>
            <a:r>
              <a:rPr lang="en-US" dirty="0"/>
              <a:t>Regularly addresses misunderstandings, misinformation, </a:t>
            </a:r>
            <a:r>
              <a:rPr lang="en-US" dirty="0" err="1"/>
              <a:t>rumours</a:t>
            </a:r>
            <a:r>
              <a:rPr lang="en-US" dirty="0"/>
              <a:t> and frequently asked questions.</a:t>
            </a:r>
          </a:p>
          <a:p>
            <a:r>
              <a:rPr lang="en-US" dirty="0"/>
              <a:t>Encourage people to adopt protective </a:t>
            </a:r>
            <a:r>
              <a:rPr lang="en-US" dirty="0" err="1"/>
              <a:t>behaviours</a:t>
            </a:r>
            <a:r>
              <a:rPr lang="en-US" dirty="0"/>
              <a:t>.</a:t>
            </a:r>
          </a:p>
          <a:p>
            <a:r>
              <a:rPr lang="en-US" dirty="0"/>
              <a:t>Manage expectations and communicate uncertainties.</a:t>
            </a:r>
          </a:p>
          <a:p>
            <a:r>
              <a:rPr lang="en-US" dirty="0"/>
              <a:t>Coordinate and encourage collaboration among response partners.</a:t>
            </a:r>
          </a:p>
          <a:p>
            <a:r>
              <a:rPr lang="en-US" dirty="0"/>
              <a:t>Assess the initial perception of risk</a:t>
            </a:r>
            <a:endParaRPr lang="en-PK" dirty="0"/>
          </a:p>
        </p:txBody>
      </p:sp>
    </p:spTree>
    <p:extLst>
      <p:ext uri="{BB962C8B-B14F-4D97-AF65-F5344CB8AC3E}">
        <p14:creationId xmlns:p14="http://schemas.microsoft.com/office/powerpoint/2010/main" val="1585544937"/>
      </p:ext>
    </p:extLst>
  </p:cSld>
  <p:clrMapOvr>
    <a:masterClrMapping/>
  </p:clrMapOvr>
  <p:transition spd="slow">
    <p:randomBar dir="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6352-98E5-4A8D-BCBF-D28D0A64CF64}"/>
              </a:ext>
            </a:extLst>
          </p:cNvPr>
          <p:cNvSpPr>
            <a:spLocks noGrp="1"/>
          </p:cNvSpPr>
          <p:nvPr>
            <p:ph type="title"/>
          </p:nvPr>
        </p:nvSpPr>
        <p:spPr/>
        <p:txBody>
          <a:bodyPr/>
          <a:lstStyle/>
          <a:p>
            <a:r>
              <a:rPr lang="en-US" dirty="0"/>
              <a:t>Action steps</a:t>
            </a:r>
            <a:endParaRPr lang="en-PK" dirty="0"/>
          </a:p>
        </p:txBody>
      </p:sp>
      <p:sp>
        <p:nvSpPr>
          <p:cNvPr id="3" name="Content Placeholder 2">
            <a:extLst>
              <a:ext uri="{FF2B5EF4-FFF2-40B4-BE49-F238E27FC236}">
                <a16:creationId xmlns:a16="http://schemas.microsoft.com/office/drawing/2014/main" id="{F4E085FA-CC1E-4ECD-84B3-F993CF20C0A8}"/>
              </a:ext>
            </a:extLst>
          </p:cNvPr>
          <p:cNvSpPr>
            <a:spLocks noGrp="1"/>
          </p:cNvSpPr>
          <p:nvPr>
            <p:ph idx="1"/>
          </p:nvPr>
        </p:nvSpPr>
        <p:spPr/>
        <p:txBody>
          <a:bodyPr>
            <a:normAutofit fontScale="70000" lnSpcReduction="20000"/>
          </a:bodyPr>
          <a:lstStyle/>
          <a:p>
            <a:r>
              <a:rPr lang="en-US" b="1" dirty="0"/>
              <a:t>Risk communication systems</a:t>
            </a:r>
          </a:p>
          <a:p>
            <a:r>
              <a:rPr lang="en-US" dirty="0"/>
              <a:t>Adapt the existing RCCE plan to the response and activate the RCCE response team and plan.</a:t>
            </a:r>
          </a:p>
          <a:p>
            <a:r>
              <a:rPr lang="en-US" dirty="0"/>
              <a:t>Activate the spokespeople identified for the emergency.</a:t>
            </a:r>
          </a:p>
          <a:p>
            <a:r>
              <a:rPr lang="en-US" dirty="0"/>
              <a:t>Draw up timelines for communication activities and products.</a:t>
            </a:r>
          </a:p>
          <a:p>
            <a:r>
              <a:rPr lang="en-US" dirty="0"/>
              <a:t>Monitor the RCCE response by identifying processes that delay the release of information and create confusion among affected populations.</a:t>
            </a:r>
          </a:p>
          <a:p>
            <a:r>
              <a:rPr lang="en-US" b="1" dirty="0"/>
              <a:t>Internal and partner coordination</a:t>
            </a:r>
          </a:p>
          <a:p>
            <a:r>
              <a:rPr lang="en-US" dirty="0"/>
              <a:t>Activate SOPs for coordinating RCCE activities with other response agencies and partners.</a:t>
            </a:r>
          </a:p>
          <a:p>
            <a:r>
              <a:rPr lang="en-US" dirty="0"/>
              <a:t>Link national, regional and local RCCE operations.</a:t>
            </a:r>
          </a:p>
          <a:p>
            <a:r>
              <a:rPr lang="en-US" dirty="0"/>
              <a:t>Assign responsibilities for internal communication (within and between each response agency) and external communication (to the public).</a:t>
            </a:r>
          </a:p>
          <a:p>
            <a:r>
              <a:rPr lang="en-US" dirty="0"/>
              <a:t>Coordinate message preparation, consistency and dissemination.</a:t>
            </a:r>
            <a:endParaRPr lang="en-PK" dirty="0"/>
          </a:p>
        </p:txBody>
      </p:sp>
    </p:spTree>
    <p:extLst>
      <p:ext uri="{BB962C8B-B14F-4D97-AF65-F5344CB8AC3E}">
        <p14:creationId xmlns:p14="http://schemas.microsoft.com/office/powerpoint/2010/main" val="925381694"/>
      </p:ext>
    </p:extLst>
  </p:cSld>
  <p:clrMapOvr>
    <a:masterClrMapping/>
  </p:clrMapOvr>
  <p:transition spd="slow">
    <p:randomBar dir="ver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9088-059A-42E9-B17F-C7C9EACCCD0D}"/>
              </a:ext>
            </a:extLst>
          </p:cNvPr>
          <p:cNvSpPr>
            <a:spLocks noGrp="1"/>
          </p:cNvSpPr>
          <p:nvPr>
            <p:ph type="title"/>
          </p:nvPr>
        </p:nvSpPr>
        <p:spPr/>
        <p:txBody>
          <a:bodyPr/>
          <a:lstStyle/>
          <a:p>
            <a:r>
              <a:rPr lang="en-US" dirty="0"/>
              <a:t>Public communication</a:t>
            </a:r>
            <a:endParaRPr lang="en-PK" dirty="0"/>
          </a:p>
        </p:txBody>
      </p:sp>
      <p:sp>
        <p:nvSpPr>
          <p:cNvPr id="3" name="Content Placeholder 2">
            <a:extLst>
              <a:ext uri="{FF2B5EF4-FFF2-40B4-BE49-F238E27FC236}">
                <a16:creationId xmlns:a16="http://schemas.microsoft.com/office/drawing/2014/main" id="{F741D4B8-651C-4EAB-AA51-52373727E2D2}"/>
              </a:ext>
            </a:extLst>
          </p:cNvPr>
          <p:cNvSpPr>
            <a:spLocks noGrp="1"/>
          </p:cNvSpPr>
          <p:nvPr>
            <p:ph idx="1"/>
          </p:nvPr>
        </p:nvSpPr>
        <p:spPr/>
        <p:txBody>
          <a:bodyPr>
            <a:normAutofit fontScale="77500" lnSpcReduction="20000"/>
          </a:bodyPr>
          <a:lstStyle/>
          <a:p>
            <a:r>
              <a:rPr lang="en-US" dirty="0"/>
              <a:t>Announce the first COVID19 case early, and update information after a risk assessment and an analysis of risk perception have been undertaken.</a:t>
            </a:r>
          </a:p>
          <a:p>
            <a:r>
              <a:rPr lang="en-US" dirty="0"/>
              <a:t>Provide information as soon as it is received, even if it is not complete, and openly explain the degree to which information is uncertain (i.e., manage uncertainty); provide the public with regular channels through which they can get updated information (e.g., hotline 1166, WHO website).</a:t>
            </a:r>
          </a:p>
          <a:p>
            <a:r>
              <a:rPr lang="en-US" dirty="0"/>
              <a:t>Produce and test messages, including messages about public health advice.</a:t>
            </a:r>
          </a:p>
          <a:p>
            <a:r>
              <a:rPr lang="en-US" dirty="0"/>
              <a:t>Make sure messages are consistent across sectors and levels.</a:t>
            </a:r>
          </a:p>
          <a:p>
            <a:r>
              <a:rPr lang="en-US" dirty="0"/>
              <a:t>Use trusted and effective communication channels that the target audiences regularly use.</a:t>
            </a:r>
          </a:p>
          <a:p>
            <a:r>
              <a:rPr lang="en-US" dirty="0"/>
              <a:t>Engage, train and activate trusted influencers for the audiences, particularly including healthcare workers.</a:t>
            </a:r>
            <a:endParaRPr lang="en-PK" dirty="0"/>
          </a:p>
        </p:txBody>
      </p:sp>
    </p:spTree>
    <p:extLst>
      <p:ext uri="{BB962C8B-B14F-4D97-AF65-F5344CB8AC3E}">
        <p14:creationId xmlns:p14="http://schemas.microsoft.com/office/powerpoint/2010/main" val="3258957695"/>
      </p:ext>
    </p:extLst>
  </p:cSld>
  <p:clrMapOvr>
    <a:masterClrMapping/>
  </p:clrMapOvr>
  <p:transition spd="slow">
    <p:randomBar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D4FA-ED0C-4A1A-ACCC-57E40468F9B4}"/>
              </a:ext>
            </a:extLst>
          </p:cNvPr>
          <p:cNvSpPr>
            <a:spLocks noGrp="1"/>
          </p:cNvSpPr>
          <p:nvPr>
            <p:ph type="title"/>
          </p:nvPr>
        </p:nvSpPr>
        <p:spPr/>
        <p:txBody>
          <a:bodyPr/>
          <a:lstStyle/>
          <a:p>
            <a:r>
              <a:rPr lang="en-US" dirty="0"/>
              <a:t>Community Engagement</a:t>
            </a:r>
            <a:endParaRPr lang="en-PK" dirty="0"/>
          </a:p>
        </p:txBody>
      </p:sp>
      <p:sp>
        <p:nvSpPr>
          <p:cNvPr id="3" name="Content Placeholder 2">
            <a:extLst>
              <a:ext uri="{FF2B5EF4-FFF2-40B4-BE49-F238E27FC236}">
                <a16:creationId xmlns:a16="http://schemas.microsoft.com/office/drawing/2014/main" id="{71A69354-E45C-45DB-AB71-88716CFEDD2A}"/>
              </a:ext>
            </a:extLst>
          </p:cNvPr>
          <p:cNvSpPr>
            <a:spLocks noGrp="1"/>
          </p:cNvSpPr>
          <p:nvPr>
            <p:ph idx="1"/>
          </p:nvPr>
        </p:nvSpPr>
        <p:spPr/>
        <p:txBody>
          <a:bodyPr>
            <a:normAutofit fontScale="85000" lnSpcReduction="10000"/>
          </a:bodyPr>
          <a:lstStyle/>
          <a:p>
            <a:r>
              <a:rPr lang="en-US" dirty="0"/>
              <a:t>Conduct a rapid risk perception analysis based on existing formal and informal information.</a:t>
            </a:r>
          </a:p>
          <a:p>
            <a:r>
              <a:rPr lang="en-US" dirty="0"/>
              <a:t>Monitor possible barriers to the uptake of protective </a:t>
            </a:r>
            <a:r>
              <a:rPr lang="en-US" dirty="0" err="1"/>
              <a:t>behaviours</a:t>
            </a:r>
            <a:r>
              <a:rPr lang="en-US" dirty="0"/>
              <a:t>.</a:t>
            </a:r>
          </a:p>
          <a:p>
            <a:r>
              <a:rPr lang="en-US" dirty="0"/>
              <a:t>Segment the audiences for the communication response (e.g., affected people, healthcare workers, political leaders, donors).</a:t>
            </a:r>
          </a:p>
          <a:p>
            <a:r>
              <a:rPr lang="en-US" dirty="0"/>
              <a:t>Translate materials into relevant languages and adapt them to appropriate literacy levels.</a:t>
            </a:r>
          </a:p>
          <a:p>
            <a:r>
              <a:rPr lang="en-US" dirty="0"/>
              <a:t>Develop short multimedia pieces that present key information (e.g., explain the disease etiology, symptoms, transmission, how to protect oneself and what to do if someone gets sick) and that can be shared online and transmitted</a:t>
            </a:r>
            <a:endParaRPr lang="en-PK" dirty="0"/>
          </a:p>
        </p:txBody>
      </p:sp>
    </p:spTree>
    <p:extLst>
      <p:ext uri="{BB962C8B-B14F-4D97-AF65-F5344CB8AC3E}">
        <p14:creationId xmlns:p14="http://schemas.microsoft.com/office/powerpoint/2010/main" val="1240744057"/>
      </p:ext>
    </p:extLst>
  </p:cSld>
  <p:clrMapOvr>
    <a:masterClrMapping/>
  </p:clrMapOvr>
  <p:transition spd="slow">
    <p:randomBar dir="ver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0631E-EAE0-415F-A5AB-D6259E68B4CD}"/>
              </a:ext>
            </a:extLst>
          </p:cNvPr>
          <p:cNvSpPr>
            <a:spLocks noGrp="1"/>
          </p:cNvSpPr>
          <p:nvPr>
            <p:ph type="title"/>
          </p:nvPr>
        </p:nvSpPr>
        <p:spPr/>
        <p:txBody>
          <a:bodyPr/>
          <a:lstStyle/>
          <a:p>
            <a:r>
              <a:rPr lang="en-US" dirty="0"/>
              <a:t>Action steps</a:t>
            </a:r>
            <a:endParaRPr lang="en-PK" dirty="0"/>
          </a:p>
        </p:txBody>
      </p:sp>
      <p:sp>
        <p:nvSpPr>
          <p:cNvPr id="3" name="Content Placeholder 2">
            <a:extLst>
              <a:ext uri="{FF2B5EF4-FFF2-40B4-BE49-F238E27FC236}">
                <a16:creationId xmlns:a16="http://schemas.microsoft.com/office/drawing/2014/main" id="{D80BE9AD-31D4-42E4-935A-08D4969D1862}"/>
              </a:ext>
            </a:extLst>
          </p:cNvPr>
          <p:cNvSpPr>
            <a:spLocks noGrp="1"/>
          </p:cNvSpPr>
          <p:nvPr>
            <p:ph idx="1"/>
          </p:nvPr>
        </p:nvSpPr>
        <p:spPr/>
        <p:txBody>
          <a:bodyPr>
            <a:normAutofit fontScale="70000" lnSpcReduction="20000"/>
          </a:bodyPr>
          <a:lstStyle/>
          <a:p>
            <a:r>
              <a:rPr lang="en-US" b="1" dirty="0"/>
              <a:t>Addressing uncertainty and perceptions and managing misinformation</a:t>
            </a:r>
          </a:p>
          <a:p>
            <a:r>
              <a:rPr lang="en-US" dirty="0"/>
              <a:t>Communicate what is known and what is not known: explain the degree to which uncertainty exists.</a:t>
            </a:r>
          </a:p>
          <a:p>
            <a:r>
              <a:rPr lang="en-US" dirty="0"/>
              <a:t>Activate </a:t>
            </a:r>
            <a:r>
              <a:rPr lang="en-US" dirty="0" err="1"/>
              <a:t>rumour</a:t>
            </a:r>
            <a:r>
              <a:rPr lang="en-US" dirty="0"/>
              <a:t> monitoring and response mechanisms, and try to determine what issues might be causing </a:t>
            </a:r>
            <a:r>
              <a:rPr lang="en-US" dirty="0" err="1"/>
              <a:t>rumours</a:t>
            </a:r>
            <a:r>
              <a:rPr lang="en-US" dirty="0"/>
              <a:t>.</a:t>
            </a:r>
          </a:p>
          <a:p>
            <a:r>
              <a:rPr lang="en-US" dirty="0"/>
              <a:t>Monitor mass and social media, hotlines, healthcare worker feedback from patients, and community concerns, and continually apply feedback into the adapted RCCE strategy.</a:t>
            </a:r>
          </a:p>
          <a:p>
            <a:r>
              <a:rPr lang="en-US" b="1" dirty="0"/>
              <a:t>Capacity building</a:t>
            </a:r>
          </a:p>
          <a:p>
            <a:r>
              <a:rPr lang="en-US" dirty="0"/>
              <a:t>Plan to provide regular, updated guidance to all RCCE responders.</a:t>
            </a:r>
          </a:p>
          <a:p>
            <a:r>
              <a:rPr lang="en-US" dirty="0"/>
              <a:t>Train surge staff.</a:t>
            </a:r>
            <a:endParaRPr lang="en-PK" dirty="0"/>
          </a:p>
          <a:p>
            <a:r>
              <a:rPr lang="en-US" dirty="0"/>
              <a:t>Consider training leaders, responders and spokespeople on RCCE guidance as needed.</a:t>
            </a:r>
            <a:endParaRPr lang="en-PK" dirty="0"/>
          </a:p>
        </p:txBody>
      </p:sp>
    </p:spTree>
    <p:extLst>
      <p:ext uri="{BB962C8B-B14F-4D97-AF65-F5344CB8AC3E}">
        <p14:creationId xmlns:p14="http://schemas.microsoft.com/office/powerpoint/2010/main" val="1925336677"/>
      </p:ext>
    </p:extLst>
  </p:cSld>
  <p:clrMapOvr>
    <a:masterClrMapping/>
  </p:clrMapOvr>
  <p:transition spd="slow">
    <p:randomBar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6579F3-C1E5-442A-B7C2-F32C444EFCB8}"/>
              </a:ext>
            </a:extLst>
          </p:cNvPr>
          <p:cNvSpPr>
            <a:spLocks noGrp="1"/>
          </p:cNvSpPr>
          <p:nvPr>
            <p:ph type="ctrTitle"/>
          </p:nvPr>
        </p:nvSpPr>
        <p:spPr/>
        <p:txBody>
          <a:bodyPr/>
          <a:lstStyle/>
          <a:p>
            <a:r>
              <a:rPr lang="en-US" dirty="0"/>
              <a:t>THANKS YOU</a:t>
            </a:r>
            <a:endParaRPr lang="en-PK" dirty="0"/>
          </a:p>
        </p:txBody>
      </p:sp>
      <p:sp>
        <p:nvSpPr>
          <p:cNvPr id="5" name="Subtitle 4">
            <a:extLst>
              <a:ext uri="{FF2B5EF4-FFF2-40B4-BE49-F238E27FC236}">
                <a16:creationId xmlns:a16="http://schemas.microsoft.com/office/drawing/2014/main" id="{7540CCC1-6E7C-43EF-9341-A334CC926AF0}"/>
              </a:ext>
            </a:extLst>
          </p:cNvPr>
          <p:cNvSpPr>
            <a:spLocks noGrp="1"/>
          </p:cNvSpPr>
          <p:nvPr>
            <p:ph type="subTitle" idx="1"/>
          </p:nvPr>
        </p:nvSpPr>
        <p:spPr/>
        <p:txBody>
          <a:bodyPr/>
          <a:lstStyle/>
          <a:p>
            <a:endParaRPr lang="en-PK"/>
          </a:p>
        </p:txBody>
      </p:sp>
    </p:spTree>
    <p:extLst>
      <p:ext uri="{BB962C8B-B14F-4D97-AF65-F5344CB8AC3E}">
        <p14:creationId xmlns:p14="http://schemas.microsoft.com/office/powerpoint/2010/main" val="421106991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143-E3E0-413E-901C-2037B9084EAB}"/>
              </a:ext>
            </a:extLst>
          </p:cNvPr>
          <p:cNvSpPr>
            <a:spLocks noGrp="1"/>
          </p:cNvSpPr>
          <p:nvPr>
            <p:ph type="title"/>
          </p:nvPr>
        </p:nvSpPr>
        <p:spPr/>
        <p:txBody>
          <a:bodyPr/>
          <a:lstStyle/>
          <a:p>
            <a:r>
              <a:rPr lang="en-US" dirty="0"/>
              <a:t>At risk</a:t>
            </a:r>
            <a:endParaRPr lang="en-PK" dirty="0"/>
          </a:p>
        </p:txBody>
      </p:sp>
      <p:sp>
        <p:nvSpPr>
          <p:cNvPr id="3" name="Content Placeholder 2">
            <a:extLst>
              <a:ext uri="{FF2B5EF4-FFF2-40B4-BE49-F238E27FC236}">
                <a16:creationId xmlns:a16="http://schemas.microsoft.com/office/drawing/2014/main" id="{44139F4F-F713-4740-A4E1-F9D8FB7F6B02}"/>
              </a:ext>
            </a:extLst>
          </p:cNvPr>
          <p:cNvSpPr>
            <a:spLocks noGrp="1"/>
          </p:cNvSpPr>
          <p:nvPr>
            <p:ph sz="half" idx="1"/>
          </p:nvPr>
        </p:nvSpPr>
        <p:spPr/>
        <p:txBody>
          <a:bodyPr/>
          <a:lstStyle/>
          <a:p>
            <a:r>
              <a:rPr lang="en-US" dirty="0"/>
              <a:t>Older people, and those with pre-existing medical conditions (such as high blood pressure, heart problems or diabetes) appear to be more vulnerable</a:t>
            </a:r>
          </a:p>
          <a:p>
            <a:r>
              <a:rPr lang="en-US" dirty="0"/>
              <a:t>If you are in an area where there is an outbreak of COVID-19</a:t>
            </a:r>
            <a:endParaRPr lang="en-PK" dirty="0"/>
          </a:p>
        </p:txBody>
      </p:sp>
      <p:sp>
        <p:nvSpPr>
          <p:cNvPr id="4" name="Content Placeholder 3">
            <a:extLst>
              <a:ext uri="{FF2B5EF4-FFF2-40B4-BE49-F238E27FC236}">
                <a16:creationId xmlns:a16="http://schemas.microsoft.com/office/drawing/2014/main" id="{798C3540-F1D7-41C4-A085-F45672FDAA79}"/>
              </a:ext>
            </a:extLst>
          </p:cNvPr>
          <p:cNvSpPr>
            <a:spLocks noGrp="1"/>
          </p:cNvSpPr>
          <p:nvPr>
            <p:ph sz="half" idx="2"/>
          </p:nvPr>
        </p:nvSpPr>
        <p:spPr/>
        <p:txBody>
          <a:bodyPr/>
          <a:lstStyle/>
          <a:p>
            <a:r>
              <a:rPr lang="en-US" dirty="0"/>
              <a:t>If you are in an area where COVID-19 is spreading</a:t>
            </a:r>
          </a:p>
          <a:p>
            <a:r>
              <a:rPr lang="en-US" dirty="0"/>
              <a:t>If you have travelled from one of those areas</a:t>
            </a:r>
          </a:p>
          <a:p>
            <a:r>
              <a:rPr lang="en-US" dirty="0"/>
              <a:t>If you have been in close contact with someone who has and is feeling unwell</a:t>
            </a:r>
            <a:endParaRPr lang="en-PK" dirty="0"/>
          </a:p>
        </p:txBody>
      </p:sp>
    </p:spTree>
    <p:extLst>
      <p:ext uri="{BB962C8B-B14F-4D97-AF65-F5344CB8AC3E}">
        <p14:creationId xmlns:p14="http://schemas.microsoft.com/office/powerpoint/2010/main" val="314603731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F29A-617A-4A54-94AA-F2DB79801BE0}"/>
              </a:ext>
            </a:extLst>
          </p:cNvPr>
          <p:cNvSpPr>
            <a:spLocks noGrp="1"/>
          </p:cNvSpPr>
          <p:nvPr>
            <p:ph type="title"/>
          </p:nvPr>
        </p:nvSpPr>
        <p:spPr/>
        <p:txBody>
          <a:bodyPr>
            <a:normAutofit/>
          </a:bodyPr>
          <a:lstStyle/>
          <a:p>
            <a:r>
              <a:rPr lang="en-US" b="1" dirty="0"/>
              <a:t>When and how to use masks</a:t>
            </a:r>
            <a:endParaRPr lang="en-PK" dirty="0"/>
          </a:p>
        </p:txBody>
      </p:sp>
      <p:sp>
        <p:nvSpPr>
          <p:cNvPr id="3" name="Content Placeholder 2">
            <a:extLst>
              <a:ext uri="{FF2B5EF4-FFF2-40B4-BE49-F238E27FC236}">
                <a16:creationId xmlns:a16="http://schemas.microsoft.com/office/drawing/2014/main" id="{D1CF1D2B-DD6A-4415-9F75-B7BCC68F19C4}"/>
              </a:ext>
            </a:extLst>
          </p:cNvPr>
          <p:cNvSpPr>
            <a:spLocks noGrp="1"/>
          </p:cNvSpPr>
          <p:nvPr>
            <p:ph sz="half" idx="1"/>
          </p:nvPr>
        </p:nvSpPr>
        <p:spPr/>
        <p:txBody>
          <a:bodyPr>
            <a:normAutofit fontScale="70000" lnSpcReduction="20000"/>
          </a:bodyPr>
          <a:lstStyle/>
          <a:p>
            <a:r>
              <a:rPr lang="en-US" dirty="0"/>
              <a:t>If you are healthy, you only need to wear a mask if you are taking care of a person with suspected 2019-nCoV infection.</a:t>
            </a:r>
          </a:p>
          <a:p>
            <a:r>
              <a:rPr lang="en-US" dirty="0"/>
              <a:t>Wear a mask if you are coughing or sneezing.</a:t>
            </a:r>
          </a:p>
          <a:p>
            <a:r>
              <a:rPr lang="en-US" dirty="0"/>
              <a:t>Masks are effective only when used in combination with frequent hand-cleaning with alcohol-based hand rub or soap and water.</a:t>
            </a:r>
          </a:p>
          <a:p>
            <a:r>
              <a:rPr lang="en-US" dirty="0"/>
              <a:t>If you wear a mask, then you must know how to use it and dispose of it properly</a:t>
            </a:r>
          </a:p>
          <a:p>
            <a:endParaRPr lang="en-PK" dirty="0"/>
          </a:p>
        </p:txBody>
      </p:sp>
      <p:sp>
        <p:nvSpPr>
          <p:cNvPr id="4" name="Content Placeholder 3">
            <a:extLst>
              <a:ext uri="{FF2B5EF4-FFF2-40B4-BE49-F238E27FC236}">
                <a16:creationId xmlns:a16="http://schemas.microsoft.com/office/drawing/2014/main" id="{A16E4388-6A87-4E41-9F61-330535C397DE}"/>
              </a:ext>
            </a:extLst>
          </p:cNvPr>
          <p:cNvSpPr>
            <a:spLocks noGrp="1"/>
          </p:cNvSpPr>
          <p:nvPr>
            <p:ph sz="half" idx="2"/>
          </p:nvPr>
        </p:nvSpPr>
        <p:spPr/>
        <p:txBody>
          <a:bodyPr>
            <a:normAutofit fontScale="70000" lnSpcReduction="20000"/>
          </a:bodyPr>
          <a:lstStyle/>
          <a:p>
            <a:r>
              <a:rPr lang="en-US" dirty="0"/>
              <a:t>Before putting on a mask, clean hands with alcohol-based hand rub or soap and water.</a:t>
            </a:r>
          </a:p>
          <a:p>
            <a:r>
              <a:rPr lang="en-US" dirty="0"/>
              <a:t>Cover mouth and nose with mask and make sure there are no gaps between your face and the mask.</a:t>
            </a:r>
          </a:p>
          <a:p>
            <a:r>
              <a:rPr lang="en-US" dirty="0"/>
              <a:t>Avoid touching the mask while using it; if you do, clean your hands with alcohol-based hand rub or soap and water.</a:t>
            </a:r>
          </a:p>
          <a:p>
            <a:r>
              <a:rPr lang="en-US" dirty="0"/>
              <a:t>Replace the mask with a new one as soon as it is damp and do not re-use single-use masks.</a:t>
            </a:r>
          </a:p>
          <a:p>
            <a:r>
              <a:rPr lang="en-US" dirty="0"/>
              <a:t>To remove the mask: remove it from behind (do not touch the front of mask); discard immediately in a closed bin; clean hands with alcohol-based hand rub or soap and water.</a:t>
            </a:r>
          </a:p>
          <a:p>
            <a:endParaRPr lang="en-PK" dirty="0"/>
          </a:p>
        </p:txBody>
      </p:sp>
    </p:spTree>
    <p:extLst>
      <p:ext uri="{BB962C8B-B14F-4D97-AF65-F5344CB8AC3E}">
        <p14:creationId xmlns:p14="http://schemas.microsoft.com/office/powerpoint/2010/main" val="251575010"/>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9EF4-2C3D-4692-813A-373585092C9F}"/>
              </a:ext>
            </a:extLst>
          </p:cNvPr>
          <p:cNvSpPr>
            <a:spLocks noGrp="1"/>
          </p:cNvSpPr>
          <p:nvPr>
            <p:ph type="title"/>
          </p:nvPr>
        </p:nvSpPr>
        <p:spPr/>
        <p:txBody>
          <a:bodyPr/>
          <a:lstStyle/>
          <a:p>
            <a:endParaRPr lang="en-PK"/>
          </a:p>
        </p:txBody>
      </p:sp>
      <p:pic>
        <p:nvPicPr>
          <p:cNvPr id="2050" name="Picture 2">
            <a:extLst>
              <a:ext uri="{FF2B5EF4-FFF2-40B4-BE49-F238E27FC236}">
                <a16:creationId xmlns:a16="http://schemas.microsoft.com/office/drawing/2014/main" id="{630612F0-6A36-4249-B710-0F84F779692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9821" y="274639"/>
            <a:ext cx="5532870" cy="5532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FAA77E6-B5D1-4BE0-BC80-001C5DDEC4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00409" y="274637"/>
            <a:ext cx="5532871" cy="553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51715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0586-AF42-4407-B6BF-32BD9986C082}"/>
              </a:ext>
            </a:extLst>
          </p:cNvPr>
          <p:cNvSpPr>
            <a:spLocks noGrp="1"/>
          </p:cNvSpPr>
          <p:nvPr>
            <p:ph type="title"/>
          </p:nvPr>
        </p:nvSpPr>
        <p:spPr/>
        <p:txBody>
          <a:bodyPr/>
          <a:lstStyle/>
          <a:p>
            <a:endParaRPr lang="en-PK"/>
          </a:p>
        </p:txBody>
      </p:sp>
      <p:pic>
        <p:nvPicPr>
          <p:cNvPr id="4098" name="Picture 2">
            <a:extLst>
              <a:ext uri="{FF2B5EF4-FFF2-40B4-BE49-F238E27FC236}">
                <a16:creationId xmlns:a16="http://schemas.microsoft.com/office/drawing/2014/main" id="{88D5F6ED-C51D-4B9C-80A2-CC4A7FCA7D5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878" y="274639"/>
            <a:ext cx="5556104" cy="55561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0A12E2F-0081-4E73-93E3-901B0EA89B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7018" y="274639"/>
            <a:ext cx="5556104" cy="555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788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96A6-5BA3-4AD9-9EC7-575AF34ACAFD}"/>
              </a:ext>
            </a:extLst>
          </p:cNvPr>
          <p:cNvSpPr>
            <a:spLocks noGrp="1"/>
          </p:cNvSpPr>
          <p:nvPr>
            <p:ph type="title"/>
          </p:nvPr>
        </p:nvSpPr>
        <p:spPr/>
        <p:txBody>
          <a:bodyPr/>
          <a:lstStyle/>
          <a:p>
            <a:endParaRPr lang="en-PK"/>
          </a:p>
        </p:txBody>
      </p:sp>
      <p:pic>
        <p:nvPicPr>
          <p:cNvPr id="5122" name="Picture 2" descr="masks-5">
            <a:extLst>
              <a:ext uri="{FF2B5EF4-FFF2-40B4-BE49-F238E27FC236}">
                <a16:creationId xmlns:a16="http://schemas.microsoft.com/office/drawing/2014/main" id="{8B9EFA27-3194-4543-ACA1-AA04C978FB4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42525"/>
            <a:ext cx="5564983" cy="55649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E647E1-58DC-4567-B88A-D6F16F417F7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7019" y="274638"/>
            <a:ext cx="5566281" cy="556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05206"/>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A55E-8499-4EA3-9F6C-676A33AE4B30}"/>
              </a:ext>
            </a:extLst>
          </p:cNvPr>
          <p:cNvSpPr>
            <a:spLocks noGrp="1"/>
          </p:cNvSpPr>
          <p:nvPr>
            <p:ph type="title"/>
          </p:nvPr>
        </p:nvSpPr>
        <p:spPr/>
        <p:txBody>
          <a:bodyPr/>
          <a:lstStyle/>
          <a:p>
            <a:endParaRPr lang="en-PK"/>
          </a:p>
        </p:txBody>
      </p:sp>
      <p:sp>
        <p:nvSpPr>
          <p:cNvPr id="4" name="Content Placeholder 3">
            <a:extLst>
              <a:ext uri="{FF2B5EF4-FFF2-40B4-BE49-F238E27FC236}">
                <a16:creationId xmlns:a16="http://schemas.microsoft.com/office/drawing/2014/main" id="{77D1EFC3-73A5-4E00-B0D9-F0F176EA829A}"/>
              </a:ext>
            </a:extLst>
          </p:cNvPr>
          <p:cNvSpPr>
            <a:spLocks noGrp="1"/>
          </p:cNvSpPr>
          <p:nvPr>
            <p:ph sz="half" idx="2"/>
          </p:nvPr>
        </p:nvSpPr>
        <p:spPr/>
        <p:txBody>
          <a:bodyPr/>
          <a:lstStyle/>
          <a:p>
            <a:endParaRPr lang="en-PK" dirty="0"/>
          </a:p>
        </p:txBody>
      </p:sp>
      <p:pic>
        <p:nvPicPr>
          <p:cNvPr id="6146" name="Picture 2" descr="masks-7">
            <a:extLst>
              <a:ext uri="{FF2B5EF4-FFF2-40B4-BE49-F238E27FC236}">
                <a16:creationId xmlns:a16="http://schemas.microsoft.com/office/drawing/2014/main" id="{FF9A5C32-916B-46CD-8B42-533C0FBB4D7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58909" y="598127"/>
            <a:ext cx="5237091" cy="523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4788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CE43-B8B5-46F0-A4D6-F0D1E8777ADC}"/>
              </a:ext>
            </a:extLst>
          </p:cNvPr>
          <p:cNvSpPr>
            <a:spLocks noGrp="1"/>
          </p:cNvSpPr>
          <p:nvPr>
            <p:ph type="title"/>
          </p:nvPr>
        </p:nvSpPr>
        <p:spPr>
          <a:xfrm>
            <a:off x="963084" y="4406902"/>
            <a:ext cx="10363200" cy="1340756"/>
          </a:xfrm>
          <a:prstGeom prst="rect">
            <a:avLst/>
          </a:prstGeom>
        </p:spPr>
        <p:txBody>
          <a:bodyPr anchor="t">
            <a:noAutofit/>
          </a:bodyPr>
          <a:lstStyle/>
          <a:p>
            <a:r>
              <a:rPr lang="en-US" sz="2800" dirty="0"/>
              <a:t>COVID-19 </a:t>
            </a:r>
            <a:br>
              <a:rPr lang="en-US" sz="2800" dirty="0"/>
            </a:br>
            <a:r>
              <a:rPr lang="en-US" sz="2800" dirty="0"/>
              <a:t>case-based Surveillance</a:t>
            </a:r>
            <a:br>
              <a:rPr lang="en-US" sz="2800" dirty="0"/>
            </a:br>
            <a:r>
              <a:rPr lang="en-US" sz="2800" dirty="0"/>
              <a:t>Module I: introduction to Basics of covid19, case definitions and sops for response </a:t>
            </a:r>
          </a:p>
        </p:txBody>
      </p:sp>
      <p:sp>
        <p:nvSpPr>
          <p:cNvPr id="3" name="Subtitle 2">
            <a:extLst>
              <a:ext uri="{FF2B5EF4-FFF2-40B4-BE49-F238E27FC236}">
                <a16:creationId xmlns:a16="http://schemas.microsoft.com/office/drawing/2014/main" id="{510123C9-FA48-44E7-AE45-4CF0DC8AEF77}"/>
              </a:ext>
            </a:extLst>
          </p:cNvPr>
          <p:cNvSpPr>
            <a:spLocks noGrp="1"/>
          </p:cNvSpPr>
          <p:nvPr>
            <p:ph type="body" idx="1"/>
          </p:nvPr>
        </p:nvSpPr>
        <p:spPr>
          <a:xfrm>
            <a:off x="963084" y="2906713"/>
            <a:ext cx="10363200" cy="1500187"/>
          </a:xfrm>
          <a:prstGeom prst="rect">
            <a:avLst/>
          </a:prstGeom>
        </p:spPr>
        <p:txBody>
          <a:bodyPr anchor="b">
            <a:normAutofit/>
          </a:bodyPr>
          <a:lstStyle/>
          <a:p>
            <a:r>
              <a:rPr lang="en-US" dirty="0"/>
              <a:t>Interim Guidance version 3 as of 31 January 2020</a:t>
            </a:r>
            <a:endParaRPr lang="en-PK" dirty="0"/>
          </a:p>
        </p:txBody>
      </p:sp>
      <p:pic>
        <p:nvPicPr>
          <p:cNvPr id="22" name="Picture 2">
            <a:extLst>
              <a:ext uri="{FF2B5EF4-FFF2-40B4-BE49-F238E27FC236}">
                <a16:creationId xmlns:a16="http://schemas.microsoft.com/office/drawing/2014/main" id="{04BE10D4-7008-457A-90DF-A06106D7A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8078" y="0"/>
            <a:ext cx="5293922" cy="405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684927"/>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D832-3F67-4E23-A763-4E2A62A1EEBF}"/>
              </a:ext>
            </a:extLst>
          </p:cNvPr>
          <p:cNvSpPr>
            <a:spLocks noGrp="1"/>
          </p:cNvSpPr>
          <p:nvPr>
            <p:ph type="title"/>
          </p:nvPr>
        </p:nvSpPr>
        <p:spPr>
          <a:xfrm>
            <a:off x="609600" y="274638"/>
            <a:ext cx="10972800" cy="1143000"/>
          </a:xfrm>
          <a:prstGeom prst="rect">
            <a:avLst/>
          </a:prstGeom>
        </p:spPr>
        <p:txBody>
          <a:bodyPr anchor="ctr">
            <a:normAutofit/>
          </a:bodyPr>
          <a:lstStyle/>
          <a:p>
            <a:r>
              <a:rPr lang="en-US"/>
              <a:t>Objectives of COVID-19 Surveillance</a:t>
            </a:r>
          </a:p>
        </p:txBody>
      </p:sp>
      <p:graphicFrame>
        <p:nvGraphicFramePr>
          <p:cNvPr id="13" name="Content Placeholder 2">
            <a:extLst>
              <a:ext uri="{FF2B5EF4-FFF2-40B4-BE49-F238E27FC236}">
                <a16:creationId xmlns:a16="http://schemas.microsoft.com/office/drawing/2014/main" id="{367A2C46-0DAA-4A44-BC68-400389CD3219}"/>
              </a:ext>
            </a:extLst>
          </p:cNvPr>
          <p:cNvGraphicFramePr>
            <a:graphicFrameLocks noGrp="1"/>
          </p:cNvGraphicFramePr>
          <p:nvPr>
            <p:ph idx="1"/>
            <p:extLst>
              <p:ext uri="{D42A27DB-BD31-4B8C-83A1-F6EECF244321}">
                <p14:modId xmlns:p14="http://schemas.microsoft.com/office/powerpoint/2010/main" val="1359416626"/>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2831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3980-FF04-4E4D-8D0A-833C53A34CA6}"/>
              </a:ext>
            </a:extLst>
          </p:cNvPr>
          <p:cNvSpPr>
            <a:spLocks noGrp="1"/>
          </p:cNvSpPr>
          <p:nvPr>
            <p:ph type="title"/>
          </p:nvPr>
        </p:nvSpPr>
        <p:spPr>
          <a:xfrm>
            <a:off x="609600" y="274638"/>
            <a:ext cx="10972800" cy="1143000"/>
          </a:xfrm>
          <a:prstGeom prst="rect">
            <a:avLst/>
          </a:prstGeom>
        </p:spPr>
        <p:txBody>
          <a:bodyPr anchor="ctr">
            <a:normAutofit/>
          </a:bodyPr>
          <a:lstStyle/>
          <a:p>
            <a:pPr>
              <a:lnSpc>
                <a:spcPct val="90000"/>
              </a:lnSpc>
            </a:pPr>
            <a:r>
              <a:rPr lang="en-US" sz="3700" dirty="0"/>
              <a:t>                         </a:t>
            </a:r>
            <a:br>
              <a:rPr lang="en-US" sz="3700" dirty="0"/>
            </a:br>
            <a:r>
              <a:rPr lang="en-US" sz="3700" dirty="0"/>
              <a:t>CASE DEFINITION:SUSPECT CASE</a:t>
            </a:r>
          </a:p>
        </p:txBody>
      </p:sp>
      <p:graphicFrame>
        <p:nvGraphicFramePr>
          <p:cNvPr id="5" name="Content Placeholder 2">
            <a:extLst>
              <a:ext uri="{FF2B5EF4-FFF2-40B4-BE49-F238E27FC236}">
                <a16:creationId xmlns:a16="http://schemas.microsoft.com/office/drawing/2014/main" id="{963D5B23-538A-4F8A-A534-C93DFC816DBF}"/>
              </a:ext>
            </a:extLst>
          </p:cNvPr>
          <p:cNvGraphicFramePr>
            <a:graphicFrameLocks noGrp="1"/>
          </p:cNvGraphicFramePr>
          <p:nvPr>
            <p:ph idx="1"/>
            <p:extLst>
              <p:ext uri="{D42A27DB-BD31-4B8C-83A1-F6EECF244321}">
                <p14:modId xmlns:p14="http://schemas.microsoft.com/office/powerpoint/2010/main" val="453135550"/>
              </p:ext>
            </p:extLst>
          </p:nvPr>
        </p:nvGraphicFramePr>
        <p:xfrm>
          <a:off x="609600" y="1600202"/>
          <a:ext cx="10972800" cy="3942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7ACE776-B8A2-4D98-A376-E524F4ABBBAE}"/>
              </a:ext>
            </a:extLst>
          </p:cNvPr>
          <p:cNvSpPr/>
          <p:nvPr/>
        </p:nvSpPr>
        <p:spPr>
          <a:xfrm>
            <a:off x="5624945" y="2967335"/>
            <a:ext cx="102523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OR</a:t>
            </a:r>
          </a:p>
        </p:txBody>
      </p:sp>
    </p:spTree>
    <p:extLst>
      <p:ext uri="{BB962C8B-B14F-4D97-AF65-F5344CB8AC3E}">
        <p14:creationId xmlns:p14="http://schemas.microsoft.com/office/powerpoint/2010/main" val="151744847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CBEA-7D0E-4C09-8ECA-E0462B9D474A}"/>
              </a:ext>
            </a:extLst>
          </p:cNvPr>
          <p:cNvSpPr>
            <a:spLocks noGrp="1"/>
          </p:cNvSpPr>
          <p:nvPr>
            <p:ph type="title"/>
          </p:nvPr>
        </p:nvSpPr>
        <p:spPr>
          <a:xfrm>
            <a:off x="609600" y="274638"/>
            <a:ext cx="10972800" cy="1143000"/>
          </a:xfrm>
          <a:prstGeom prst="rect">
            <a:avLst/>
          </a:prstGeom>
        </p:spPr>
        <p:txBody>
          <a:bodyPr anchor="ctr">
            <a:normAutofit/>
          </a:bodyPr>
          <a:lstStyle/>
          <a:p>
            <a:r>
              <a:rPr lang="en-US" dirty="0"/>
              <a:t>CASE DEFINITION: PROBABLE CASE</a:t>
            </a:r>
          </a:p>
        </p:txBody>
      </p:sp>
      <p:sp>
        <p:nvSpPr>
          <p:cNvPr id="3" name="Content Placeholder 2">
            <a:extLst>
              <a:ext uri="{FF2B5EF4-FFF2-40B4-BE49-F238E27FC236}">
                <a16:creationId xmlns:a16="http://schemas.microsoft.com/office/drawing/2014/main" id="{2E147984-C47D-4AA1-8A50-55D2C6756407}"/>
              </a:ext>
            </a:extLst>
          </p:cNvPr>
          <p:cNvSpPr>
            <a:spLocks noGrp="1"/>
          </p:cNvSpPr>
          <p:nvPr>
            <p:ph idx="1"/>
          </p:nvPr>
        </p:nvSpPr>
        <p:spPr>
          <a:xfrm>
            <a:off x="609600" y="1600201"/>
            <a:ext cx="10972800" cy="4525963"/>
          </a:xfrm>
          <a:prstGeom prst="rect">
            <a:avLst/>
          </a:prstGeom>
        </p:spPr>
        <p:txBody>
          <a:bodyPr>
            <a:normAutofit/>
          </a:bodyPr>
          <a:lstStyle/>
          <a:p>
            <a:pPr marL="0" indent="0">
              <a:buNone/>
            </a:pPr>
            <a:r>
              <a:rPr lang="en-US" dirty="0"/>
              <a:t>A suspected case for which:</a:t>
            </a:r>
          </a:p>
          <a:p>
            <a:pPr>
              <a:buFont typeface="Wingdings" panose="05000000000000000000" pitchFamily="2" charset="2"/>
              <a:buChar char="§"/>
            </a:pPr>
            <a:r>
              <a:rPr lang="en-US" dirty="0"/>
              <a:t>Testing for COVID-19 is inconclusive</a:t>
            </a:r>
          </a:p>
          <a:p>
            <a:pPr>
              <a:buFont typeface="Wingdings" panose="05000000000000000000" pitchFamily="2" charset="2"/>
              <a:buChar char="§"/>
            </a:pPr>
            <a:r>
              <a:rPr lang="en-US" dirty="0"/>
              <a:t>Tested positive using pan-corona virus assay and without lab evidence of other respiratory pathogens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451012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57CE-0929-4698-9439-B8C6BEB73FFC}"/>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CASE DEFINITION: CONFIRMED CASE</a:t>
            </a:r>
          </a:p>
        </p:txBody>
      </p:sp>
      <p:sp>
        <p:nvSpPr>
          <p:cNvPr id="3" name="Content Placeholder 2">
            <a:extLst>
              <a:ext uri="{FF2B5EF4-FFF2-40B4-BE49-F238E27FC236}">
                <a16:creationId xmlns:a16="http://schemas.microsoft.com/office/drawing/2014/main" id="{7533214B-DCF0-4208-A553-C3D96DBC2FAB}"/>
              </a:ext>
            </a:extLst>
          </p:cNvPr>
          <p:cNvSpPr>
            <a:spLocks noGrp="1"/>
          </p:cNvSpPr>
          <p:nvPr>
            <p:ph sz="half" idx="1"/>
          </p:nvPr>
        </p:nvSpPr>
        <p:spPr>
          <a:xfrm>
            <a:off x="609600" y="1600201"/>
            <a:ext cx="10799298" cy="3956537"/>
          </a:xfrm>
          <a:prstGeom prst="rect">
            <a:avLst/>
          </a:prstGeom>
        </p:spPr>
        <p:txBody>
          <a:bodyPr vert="horz" lIns="91440" tIns="45720" rIns="91440" bIns="45720" rtlCol="0">
            <a:normAutofit/>
          </a:bodyPr>
          <a:lstStyle/>
          <a:p>
            <a:pPr marL="0" indent="0">
              <a:buNone/>
            </a:pPr>
            <a:r>
              <a:rPr lang="en-US" sz="3600" dirty="0"/>
              <a:t>A person with lab confirmation of COVID-19 infection irrespective of clinical signs and symptoms</a:t>
            </a:r>
          </a:p>
        </p:txBody>
      </p:sp>
    </p:spTree>
    <p:extLst>
      <p:ext uri="{BB962C8B-B14F-4D97-AF65-F5344CB8AC3E}">
        <p14:creationId xmlns:p14="http://schemas.microsoft.com/office/powerpoint/2010/main" val="181865238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6DE0-F006-4D9F-AEF1-7B4AC7DABE76}"/>
              </a:ext>
            </a:extLst>
          </p:cNvPr>
          <p:cNvSpPr>
            <a:spLocks noGrp="1"/>
          </p:cNvSpPr>
          <p:nvPr>
            <p:ph type="title"/>
          </p:nvPr>
        </p:nvSpPr>
        <p:spPr>
          <a:xfrm>
            <a:off x="609600" y="274638"/>
            <a:ext cx="10972800" cy="1143000"/>
          </a:xfrm>
          <a:prstGeom prst="rect">
            <a:avLst/>
          </a:prstGeom>
        </p:spPr>
        <p:txBody>
          <a:bodyPr anchor="ctr">
            <a:normAutofit/>
          </a:bodyPr>
          <a:lstStyle/>
          <a:p>
            <a:r>
              <a:rPr lang="en-US" dirty="0"/>
              <a:t>What to do with Confirmed Case?</a:t>
            </a:r>
          </a:p>
        </p:txBody>
      </p:sp>
      <p:graphicFrame>
        <p:nvGraphicFramePr>
          <p:cNvPr id="5" name="Content Placeholder 2">
            <a:extLst>
              <a:ext uri="{FF2B5EF4-FFF2-40B4-BE49-F238E27FC236}">
                <a16:creationId xmlns:a16="http://schemas.microsoft.com/office/drawing/2014/main" id="{8B4D3640-0EBD-4440-B09B-1ECB9E1806C5}"/>
              </a:ext>
            </a:extLst>
          </p:cNvPr>
          <p:cNvGraphicFramePr>
            <a:graphicFrameLocks noGrp="1"/>
          </p:cNvGraphicFramePr>
          <p:nvPr>
            <p:ph idx="1"/>
            <p:extLst>
              <p:ext uri="{D42A27DB-BD31-4B8C-83A1-F6EECF244321}">
                <p14:modId xmlns:p14="http://schemas.microsoft.com/office/powerpoint/2010/main" val="1350169206"/>
              </p:ext>
            </p:extLst>
          </p:nvPr>
        </p:nvGraphicFramePr>
        <p:xfrm>
          <a:off x="1153550" y="1600202"/>
          <a:ext cx="10428849" cy="384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54537"/>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9BC22-78C0-456A-B63A-9F76D6C95D75}"/>
              </a:ext>
            </a:extLst>
          </p:cNvPr>
          <p:cNvSpPr>
            <a:spLocks noGrp="1"/>
          </p:cNvSpPr>
          <p:nvPr>
            <p:ph type="title"/>
          </p:nvPr>
        </p:nvSpPr>
        <p:spPr>
          <a:xfrm>
            <a:off x="609600" y="274638"/>
            <a:ext cx="10972800" cy="1143000"/>
          </a:xfrm>
          <a:prstGeom prst="rect">
            <a:avLst/>
          </a:prstGeom>
        </p:spPr>
        <p:txBody>
          <a:bodyPr anchor="ctr">
            <a:normAutofit/>
          </a:bodyPr>
          <a:lstStyle/>
          <a:p>
            <a:r>
              <a:rPr lang="en-US"/>
              <a:t>Definition of contact </a:t>
            </a:r>
            <a:endParaRPr lang="en-PK" dirty="0"/>
          </a:p>
        </p:txBody>
      </p:sp>
      <p:sp>
        <p:nvSpPr>
          <p:cNvPr id="3" name="Content Placeholder 2">
            <a:extLst>
              <a:ext uri="{FF2B5EF4-FFF2-40B4-BE49-F238E27FC236}">
                <a16:creationId xmlns:a16="http://schemas.microsoft.com/office/drawing/2014/main" id="{13A6D295-1F2B-4ECD-A1DF-F469BEA3590C}"/>
              </a:ext>
            </a:extLst>
          </p:cNvPr>
          <p:cNvSpPr>
            <a:spLocks noGrp="1"/>
          </p:cNvSpPr>
          <p:nvPr>
            <p:ph idx="1"/>
          </p:nvPr>
        </p:nvSpPr>
        <p:spPr>
          <a:xfrm>
            <a:off x="609600" y="1600201"/>
            <a:ext cx="10972800" cy="4525963"/>
          </a:xfrm>
          <a:prstGeom prst="rect">
            <a:avLst/>
          </a:prstGeom>
        </p:spPr>
        <p:txBody>
          <a:bodyPr>
            <a:normAutofit/>
          </a:bodyPr>
          <a:lstStyle/>
          <a:p>
            <a:pPr>
              <a:lnSpc>
                <a:spcPct val="90000"/>
              </a:lnSpc>
              <a:buFont typeface="Wingdings" panose="05000000000000000000" pitchFamily="2" charset="2"/>
              <a:buChar char="§"/>
            </a:pPr>
            <a:r>
              <a:rPr lang="en-US" sz="2200"/>
              <a:t>Contact is anyone who: </a:t>
            </a:r>
          </a:p>
          <a:p>
            <a:pPr lvl="1">
              <a:lnSpc>
                <a:spcPct val="90000"/>
              </a:lnSpc>
              <a:buFont typeface="Wingdings" panose="05000000000000000000" pitchFamily="2" charset="2"/>
              <a:buChar char="§"/>
            </a:pPr>
            <a:r>
              <a:rPr lang="en-US" sz="2200"/>
              <a:t>Provided direct care to COVID19 infected patient</a:t>
            </a:r>
          </a:p>
          <a:p>
            <a:pPr lvl="1">
              <a:lnSpc>
                <a:spcPct val="90000"/>
              </a:lnSpc>
              <a:buFont typeface="Wingdings" panose="05000000000000000000" pitchFamily="2" charset="2"/>
              <a:buChar char="§"/>
            </a:pPr>
            <a:r>
              <a:rPr lang="en-US" sz="2200"/>
              <a:t>Working with</a:t>
            </a:r>
          </a:p>
          <a:p>
            <a:pPr lvl="3">
              <a:lnSpc>
                <a:spcPct val="90000"/>
              </a:lnSpc>
              <a:buFont typeface="Wingdings" panose="05000000000000000000" pitchFamily="2" charset="2"/>
              <a:buChar char="v"/>
            </a:pPr>
            <a:r>
              <a:rPr lang="en-US" sz="2200"/>
              <a:t>Healthcare workers infected with COVID19 </a:t>
            </a:r>
          </a:p>
          <a:p>
            <a:pPr lvl="3">
              <a:lnSpc>
                <a:spcPct val="90000"/>
              </a:lnSpc>
              <a:buFont typeface="Wingdings" panose="05000000000000000000" pitchFamily="2" charset="2"/>
              <a:buChar char="v"/>
            </a:pPr>
            <a:r>
              <a:rPr lang="en-US" sz="2200"/>
              <a:t>Visitors to COVID19 patient</a:t>
            </a:r>
          </a:p>
          <a:p>
            <a:pPr lvl="3">
              <a:lnSpc>
                <a:spcPct val="90000"/>
              </a:lnSpc>
              <a:buFont typeface="Wingdings" panose="05000000000000000000" pitchFamily="2" charset="2"/>
              <a:buChar char="v"/>
            </a:pPr>
            <a:r>
              <a:rPr lang="en-US" sz="2200"/>
              <a:t>Family members living in same close environment of a COVID19 patient</a:t>
            </a:r>
          </a:p>
          <a:p>
            <a:pPr lvl="1">
              <a:lnSpc>
                <a:spcPct val="90000"/>
              </a:lnSpc>
              <a:buFont typeface="Wingdings" panose="05000000000000000000" pitchFamily="2" charset="2"/>
              <a:buChar char="§"/>
            </a:pPr>
            <a:r>
              <a:rPr lang="en-US" sz="2200"/>
              <a:t>Worked in close proximity with confirmed patient during incubation period</a:t>
            </a:r>
          </a:p>
          <a:p>
            <a:pPr lvl="1">
              <a:lnSpc>
                <a:spcPct val="90000"/>
              </a:lnSpc>
              <a:buFont typeface="Wingdings" panose="05000000000000000000" pitchFamily="2" charset="2"/>
              <a:buChar char="§"/>
            </a:pPr>
            <a:r>
              <a:rPr lang="en-US" sz="2200"/>
              <a:t>Sharing same classroom environment of COVID19 patient</a:t>
            </a:r>
          </a:p>
          <a:p>
            <a:pPr lvl="1">
              <a:lnSpc>
                <a:spcPct val="90000"/>
              </a:lnSpc>
              <a:buFont typeface="Wingdings" panose="05000000000000000000" pitchFamily="2" charset="2"/>
              <a:buChar char="§"/>
            </a:pPr>
            <a:r>
              <a:rPr lang="en-US" sz="2200"/>
              <a:t>Traveled with infected patient in any kind of conveyance</a:t>
            </a:r>
          </a:p>
          <a:p>
            <a:pPr lvl="1">
              <a:lnSpc>
                <a:spcPct val="90000"/>
              </a:lnSpc>
              <a:buFont typeface="Wingdings" panose="05000000000000000000" pitchFamily="2" charset="2"/>
              <a:buChar char="§"/>
            </a:pPr>
            <a:r>
              <a:rPr lang="en-US" sz="2200"/>
              <a:t>Lived in same household\with infected patient during incubation period</a:t>
            </a:r>
          </a:p>
        </p:txBody>
      </p:sp>
    </p:spTree>
    <p:extLst>
      <p:ext uri="{BB962C8B-B14F-4D97-AF65-F5344CB8AC3E}">
        <p14:creationId xmlns:p14="http://schemas.microsoft.com/office/powerpoint/2010/main" val="208982267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B8CF-49B7-4EF7-BB0F-2257AE757D0A}"/>
              </a:ext>
            </a:extLst>
          </p:cNvPr>
          <p:cNvSpPr>
            <a:spLocks noGrp="1"/>
          </p:cNvSpPr>
          <p:nvPr>
            <p:ph type="title"/>
          </p:nvPr>
        </p:nvSpPr>
        <p:spPr>
          <a:xfrm>
            <a:off x="609600" y="274638"/>
            <a:ext cx="10972800" cy="1143000"/>
          </a:xfrm>
          <a:prstGeom prst="rect">
            <a:avLst/>
          </a:prstGeom>
        </p:spPr>
        <p:txBody>
          <a:bodyPr anchor="ctr">
            <a:normAutofit/>
          </a:bodyPr>
          <a:lstStyle/>
          <a:p>
            <a:r>
              <a:rPr lang="en-US"/>
              <a:t>Contact Tracing</a:t>
            </a:r>
          </a:p>
        </p:txBody>
      </p:sp>
      <p:graphicFrame>
        <p:nvGraphicFramePr>
          <p:cNvPr id="5" name="Content Placeholder 2">
            <a:extLst>
              <a:ext uri="{FF2B5EF4-FFF2-40B4-BE49-F238E27FC236}">
                <a16:creationId xmlns:a16="http://schemas.microsoft.com/office/drawing/2014/main" id="{F8F653FB-835D-4995-8367-624BC016D188}"/>
              </a:ext>
            </a:extLst>
          </p:cNvPr>
          <p:cNvGraphicFramePr>
            <a:graphicFrameLocks noGrp="1"/>
          </p:cNvGraphicFramePr>
          <p:nvPr>
            <p:ph idx="1"/>
            <p:extLst>
              <p:ext uri="{D42A27DB-BD31-4B8C-83A1-F6EECF244321}">
                <p14:modId xmlns:p14="http://schemas.microsoft.com/office/powerpoint/2010/main" val="1210829274"/>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020448"/>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21D1-E583-4E47-9F2F-4717A573548F}"/>
              </a:ext>
            </a:extLst>
          </p:cNvPr>
          <p:cNvSpPr>
            <a:spLocks noGrp="1"/>
          </p:cNvSpPr>
          <p:nvPr>
            <p:ph type="title"/>
          </p:nvPr>
        </p:nvSpPr>
        <p:spPr>
          <a:xfrm>
            <a:off x="609600" y="274638"/>
            <a:ext cx="10972800" cy="1143000"/>
          </a:xfrm>
          <a:prstGeom prst="rect">
            <a:avLst/>
          </a:prstGeom>
        </p:spPr>
        <p:txBody>
          <a:bodyPr anchor="ctr">
            <a:normAutofit fontScale="90000"/>
          </a:bodyPr>
          <a:lstStyle/>
          <a:p>
            <a:r>
              <a:rPr lang="en-US" dirty="0"/>
              <a:t>What to do with Contacts ? Monitoring of contacts of probable and confirmed cases</a:t>
            </a:r>
          </a:p>
        </p:txBody>
      </p:sp>
      <p:sp>
        <p:nvSpPr>
          <p:cNvPr id="3" name="Content Placeholder 2">
            <a:extLst>
              <a:ext uri="{FF2B5EF4-FFF2-40B4-BE49-F238E27FC236}">
                <a16:creationId xmlns:a16="http://schemas.microsoft.com/office/drawing/2014/main" id="{9F5BA234-EB2F-4FF7-934D-0A9A852DC080}"/>
              </a:ext>
            </a:extLst>
          </p:cNvPr>
          <p:cNvSpPr>
            <a:spLocks noGrp="1"/>
          </p:cNvSpPr>
          <p:nvPr>
            <p:ph idx="1"/>
          </p:nvPr>
        </p:nvSpPr>
        <p:spPr>
          <a:xfrm>
            <a:off x="609600" y="1600201"/>
            <a:ext cx="10972800" cy="4525963"/>
          </a:xfrm>
          <a:prstGeom prst="rect">
            <a:avLst/>
          </a:prstGeom>
        </p:spPr>
        <p:txBody>
          <a:bodyPr>
            <a:normAutofit/>
          </a:bodyPr>
          <a:lstStyle/>
          <a:p>
            <a:pPr marL="0" indent="0">
              <a:lnSpc>
                <a:spcPct val="90000"/>
              </a:lnSpc>
              <a:buNone/>
            </a:pPr>
            <a:r>
              <a:rPr lang="en-US" sz="2500" b="1" dirty="0"/>
              <a:t>Asymptomatic Contacts</a:t>
            </a:r>
          </a:p>
          <a:p>
            <a:pPr marL="514350" indent="-514350">
              <a:lnSpc>
                <a:spcPct val="90000"/>
              </a:lnSpc>
              <a:buFont typeface="+mj-lt"/>
              <a:buAutoNum type="romanUcPeriod"/>
            </a:pPr>
            <a:r>
              <a:rPr lang="en-US" sz="2500" dirty="0"/>
              <a:t>Should be monitored for 14 days from last unprotected exposure via virtual visits or telephone calls to check for symptoms</a:t>
            </a:r>
          </a:p>
          <a:p>
            <a:pPr marL="514350" indent="-514350">
              <a:lnSpc>
                <a:spcPct val="90000"/>
              </a:lnSpc>
              <a:buFont typeface="+mj-lt"/>
              <a:buAutoNum type="romanUcPeriod"/>
            </a:pPr>
            <a:r>
              <a:rPr lang="en-US" sz="2500" dirty="0"/>
              <a:t>Should self-limit travel and movement</a:t>
            </a:r>
          </a:p>
          <a:p>
            <a:pPr marL="514350" indent="-514350">
              <a:lnSpc>
                <a:spcPct val="90000"/>
              </a:lnSpc>
              <a:buFont typeface="+mj-lt"/>
              <a:buAutoNum type="romanUcPeriod"/>
            </a:pPr>
            <a:r>
              <a:rPr lang="en-US" sz="2500" dirty="0"/>
              <a:t>Contact the healthcare personnel in case of any respiratory symptoms</a:t>
            </a:r>
          </a:p>
          <a:p>
            <a:pPr marL="0" indent="0">
              <a:lnSpc>
                <a:spcPct val="90000"/>
              </a:lnSpc>
              <a:buNone/>
            </a:pPr>
            <a:r>
              <a:rPr lang="en-US" sz="2500" b="1" dirty="0"/>
              <a:t>Symptomatic Contacts</a:t>
            </a:r>
          </a:p>
          <a:p>
            <a:pPr marL="0" indent="0">
              <a:lnSpc>
                <a:spcPct val="90000"/>
              </a:lnSpc>
              <a:buNone/>
            </a:pPr>
            <a:r>
              <a:rPr lang="en-US" sz="2500" dirty="0"/>
              <a:t>Any contact who manifests respiratory symptoms becomes a suspected case and should be tested</a:t>
            </a:r>
          </a:p>
          <a:p>
            <a:pPr marL="0" indent="0">
              <a:lnSpc>
                <a:spcPct val="90000"/>
              </a:lnSpc>
              <a:buNone/>
            </a:pPr>
            <a:r>
              <a:rPr lang="en-US" sz="2500" b="1" dirty="0"/>
              <a:t>Contact with Positive Test Results</a:t>
            </a:r>
          </a:p>
          <a:p>
            <a:pPr marL="0" indent="0">
              <a:lnSpc>
                <a:spcPct val="90000"/>
              </a:lnSpc>
              <a:buNone/>
            </a:pPr>
            <a:r>
              <a:rPr lang="en-US" sz="2500" dirty="0"/>
              <a:t>Should have its own contacts traced and monitored</a:t>
            </a:r>
          </a:p>
        </p:txBody>
      </p:sp>
    </p:spTree>
    <p:extLst>
      <p:ext uri="{BB962C8B-B14F-4D97-AF65-F5344CB8AC3E}">
        <p14:creationId xmlns:p14="http://schemas.microsoft.com/office/powerpoint/2010/main" val="2765167621"/>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1808-11F6-4126-BEE5-E94B432E2209}"/>
              </a:ext>
            </a:extLst>
          </p:cNvPr>
          <p:cNvSpPr>
            <a:spLocks noGrp="1"/>
          </p:cNvSpPr>
          <p:nvPr>
            <p:ph type="title"/>
          </p:nvPr>
        </p:nvSpPr>
        <p:spPr/>
        <p:txBody>
          <a:bodyPr>
            <a:normAutofit fontScale="90000"/>
          </a:bodyPr>
          <a:lstStyle/>
          <a:p>
            <a:r>
              <a:rPr lang="en-US" dirty="0"/>
              <a:t>Minimum Reporting:</a:t>
            </a:r>
            <a:br>
              <a:rPr lang="en-US" dirty="0"/>
            </a:br>
            <a:endParaRPr lang="en-PK" dirty="0"/>
          </a:p>
        </p:txBody>
      </p:sp>
      <p:sp>
        <p:nvSpPr>
          <p:cNvPr id="3" name="Content Placeholder 2">
            <a:extLst>
              <a:ext uri="{FF2B5EF4-FFF2-40B4-BE49-F238E27FC236}">
                <a16:creationId xmlns:a16="http://schemas.microsoft.com/office/drawing/2014/main" id="{3B88BEA6-0555-4FF5-B443-10E28CF7FDE0}"/>
              </a:ext>
            </a:extLst>
          </p:cNvPr>
          <p:cNvSpPr>
            <a:spLocks noGrp="1"/>
          </p:cNvSpPr>
          <p:nvPr>
            <p:ph idx="1"/>
          </p:nvPr>
        </p:nvSpPr>
        <p:spPr/>
        <p:txBody>
          <a:bodyPr>
            <a:normAutofit/>
          </a:bodyPr>
          <a:lstStyle/>
          <a:p>
            <a:r>
              <a:rPr lang="en-US" dirty="0"/>
              <a:t>National authorities report probable and confirmed cases of novel coronavirus infection within 24 hours of identification, by providing the minimum data set.</a:t>
            </a:r>
          </a:p>
          <a:p>
            <a:r>
              <a:rPr lang="en-US" dirty="0"/>
              <a:t>Daily aggregated data</a:t>
            </a:r>
          </a:p>
          <a:p>
            <a:pPr lvl="1"/>
            <a:r>
              <a:rPr lang="en-US" dirty="0"/>
              <a:t>Reporting of the number of new confirmed and probable cases and deaths by provinces </a:t>
            </a:r>
          </a:p>
        </p:txBody>
      </p:sp>
    </p:spTree>
    <p:extLst>
      <p:ext uri="{BB962C8B-B14F-4D97-AF65-F5344CB8AC3E}">
        <p14:creationId xmlns:p14="http://schemas.microsoft.com/office/powerpoint/2010/main" val="180639940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EBE2-45B3-447F-A14F-76D3356EF9D8}"/>
              </a:ext>
            </a:extLst>
          </p:cNvPr>
          <p:cNvSpPr>
            <a:spLocks noGrp="1"/>
          </p:cNvSpPr>
          <p:nvPr>
            <p:ph type="title"/>
          </p:nvPr>
        </p:nvSpPr>
        <p:spPr/>
        <p:txBody>
          <a:bodyPr/>
          <a:lstStyle/>
          <a:p>
            <a:r>
              <a:rPr lang="en-US" dirty="0"/>
              <a:t>Minimum Reporting</a:t>
            </a:r>
            <a:endParaRPr lang="en-PK" dirty="0"/>
          </a:p>
        </p:txBody>
      </p:sp>
      <p:sp>
        <p:nvSpPr>
          <p:cNvPr id="3" name="Content Placeholder 2">
            <a:extLst>
              <a:ext uri="{FF2B5EF4-FFF2-40B4-BE49-F238E27FC236}">
                <a16:creationId xmlns:a16="http://schemas.microsoft.com/office/drawing/2014/main" id="{9A52C856-B526-408A-9FFE-518E0555F2FC}"/>
              </a:ext>
            </a:extLst>
          </p:cNvPr>
          <p:cNvSpPr>
            <a:spLocks noGrp="1"/>
          </p:cNvSpPr>
          <p:nvPr>
            <p:ph idx="1"/>
          </p:nvPr>
        </p:nvSpPr>
        <p:spPr/>
        <p:txBody>
          <a:bodyPr>
            <a:normAutofit fontScale="92500" lnSpcReduction="10000"/>
          </a:bodyPr>
          <a:lstStyle/>
          <a:p>
            <a:r>
              <a:rPr lang="en-US" dirty="0"/>
              <a:t>Weekly aggregated data</a:t>
            </a:r>
          </a:p>
          <a:p>
            <a:pPr lvl="1"/>
            <a:r>
              <a:rPr lang="en-US" dirty="0"/>
              <a:t>Cumulative number of cases and deaths since onset of outbreak;</a:t>
            </a:r>
          </a:p>
          <a:p>
            <a:pPr lvl="1"/>
            <a:r>
              <a:rPr lang="en-US" dirty="0"/>
              <a:t>Weekly number of reported cases, deaths, hospitalized and severe cases;</a:t>
            </a:r>
          </a:p>
          <a:p>
            <a:pPr lvl="1"/>
            <a:r>
              <a:rPr lang="en-US" dirty="0"/>
              <a:t>Weekly number of cases, death, </a:t>
            </a:r>
            <a:r>
              <a:rPr lang="en-US" dirty="0" err="1"/>
              <a:t>hospitalised</a:t>
            </a:r>
            <a:r>
              <a:rPr lang="en-US" dirty="0"/>
              <a:t>, severe cases by age-group in year (using: 0-4, 5-14, 15-24, 25-59 and greater to or equal 60; or similar) and sex.</a:t>
            </a:r>
          </a:p>
          <a:p>
            <a:pPr lvl="1"/>
            <a:r>
              <a:rPr lang="en-US" dirty="0"/>
              <a:t>Total number of laboratory tests conducted and that are positive for COVID19</a:t>
            </a:r>
          </a:p>
          <a:p>
            <a:pPr lvl="1"/>
            <a:r>
              <a:rPr lang="en-US" dirty="0"/>
              <a:t>If possible, number of contacts under follow-up and number of new identified contacts</a:t>
            </a:r>
            <a:endParaRPr lang="en-PK" dirty="0"/>
          </a:p>
        </p:txBody>
      </p:sp>
    </p:spTree>
    <p:extLst>
      <p:ext uri="{BB962C8B-B14F-4D97-AF65-F5344CB8AC3E}">
        <p14:creationId xmlns:p14="http://schemas.microsoft.com/office/powerpoint/2010/main" val="94718994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C70386-0ADA-43C7-B074-A638F8BBAA1E}"/>
              </a:ext>
            </a:extLst>
          </p:cNvPr>
          <p:cNvSpPr>
            <a:spLocks noGrp="1"/>
          </p:cNvSpPr>
          <p:nvPr>
            <p:ph type="title"/>
          </p:nvPr>
        </p:nvSpPr>
        <p:spPr/>
        <p:txBody>
          <a:bodyPr/>
          <a:lstStyle/>
          <a:p>
            <a:r>
              <a:rPr lang="en-US" dirty="0"/>
              <a:t>What is Novel Coronavirus? </a:t>
            </a:r>
            <a:endParaRPr lang="en-PK" dirty="0"/>
          </a:p>
        </p:txBody>
      </p:sp>
      <p:sp>
        <p:nvSpPr>
          <p:cNvPr id="5" name="Content Placeholder 4">
            <a:extLst>
              <a:ext uri="{FF2B5EF4-FFF2-40B4-BE49-F238E27FC236}">
                <a16:creationId xmlns:a16="http://schemas.microsoft.com/office/drawing/2014/main" id="{F00E9871-57F1-49CB-BF9C-357DC35B566E}"/>
              </a:ext>
            </a:extLst>
          </p:cNvPr>
          <p:cNvSpPr>
            <a:spLocks noGrp="1"/>
          </p:cNvSpPr>
          <p:nvPr>
            <p:ph idx="1"/>
          </p:nvPr>
        </p:nvSpPr>
        <p:spPr/>
        <p:txBody>
          <a:bodyPr>
            <a:normAutofit fontScale="85000" lnSpcReduction="20000"/>
          </a:bodyPr>
          <a:lstStyle/>
          <a:p>
            <a:endParaRPr lang="en-PK" dirty="0"/>
          </a:p>
          <a:p>
            <a:r>
              <a:rPr lang="en-US" dirty="0"/>
              <a:t>Coronaviruses (</a:t>
            </a:r>
            <a:r>
              <a:rPr lang="en-US" dirty="0" err="1"/>
              <a:t>CoV</a:t>
            </a:r>
            <a:r>
              <a:rPr lang="en-US" dirty="0"/>
              <a:t>) are a large family of viruses that cause illness ranging from the common cold to more severe diseases such as (MERS-</a:t>
            </a:r>
            <a:r>
              <a:rPr lang="en-US" dirty="0" err="1"/>
              <a:t>CoV</a:t>
            </a:r>
            <a:r>
              <a:rPr lang="en-US" dirty="0"/>
              <a:t>) and (SARS-</a:t>
            </a:r>
            <a:r>
              <a:rPr lang="en-US" dirty="0" err="1"/>
              <a:t>CoV</a:t>
            </a:r>
            <a:r>
              <a:rPr lang="en-US" dirty="0"/>
              <a:t>). </a:t>
            </a:r>
          </a:p>
          <a:p>
            <a:r>
              <a:rPr lang="en-US" dirty="0"/>
              <a:t>A novel coronavirus (</a:t>
            </a:r>
            <a:r>
              <a:rPr lang="en-US" dirty="0" err="1"/>
              <a:t>nCoV</a:t>
            </a:r>
            <a:r>
              <a:rPr lang="en-US" dirty="0"/>
              <a:t>) is a new strain that has not been previously identified in humans.</a:t>
            </a:r>
          </a:p>
          <a:p>
            <a:r>
              <a:rPr lang="en-US" dirty="0"/>
              <a:t>Coronaviruses are zoonotic, meaning they are  transmitted between animals and people. </a:t>
            </a:r>
          </a:p>
          <a:p>
            <a:r>
              <a:rPr lang="en-US" dirty="0"/>
              <a:t>Early on, many of the patients in the outbreak in Wuhan, China reportedly had some link to a large seafood and animal market, suggesting animal-to-person spread. </a:t>
            </a:r>
          </a:p>
          <a:p>
            <a:r>
              <a:rPr lang="en-US" dirty="0"/>
              <a:t>Human to human transmission is confirmed now</a:t>
            </a:r>
          </a:p>
          <a:p>
            <a:endParaRPr lang="en-PK" dirty="0"/>
          </a:p>
        </p:txBody>
      </p:sp>
    </p:spTree>
    <p:extLst>
      <p:ext uri="{BB962C8B-B14F-4D97-AF65-F5344CB8AC3E}">
        <p14:creationId xmlns:p14="http://schemas.microsoft.com/office/powerpoint/2010/main" val="1976278355"/>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4F194BD-9CF5-4672-9383-A64AFE4F0FEE}"/>
              </a:ext>
            </a:extLst>
          </p:cNvPr>
          <p:cNvSpPr>
            <a:spLocks noGrp="1"/>
          </p:cNvSpPr>
          <p:nvPr>
            <p:ph type="title"/>
          </p:nvPr>
        </p:nvSpPr>
        <p:spPr>
          <a:xfrm>
            <a:off x="609600" y="274638"/>
            <a:ext cx="10972800" cy="1143000"/>
          </a:xfrm>
          <a:prstGeom prst="rect">
            <a:avLst/>
          </a:prstGeom>
        </p:spPr>
        <p:txBody>
          <a:bodyPr anchor="ctr">
            <a:normAutofit/>
          </a:bodyPr>
          <a:lstStyle/>
          <a:p>
            <a:r>
              <a:rPr lang="en-US" dirty="0"/>
              <a:t>Proposed algorithm</a:t>
            </a:r>
          </a:p>
        </p:txBody>
      </p:sp>
      <p:pic>
        <p:nvPicPr>
          <p:cNvPr id="5" name="Content Placeholder 4">
            <a:extLst>
              <a:ext uri="{FF2B5EF4-FFF2-40B4-BE49-F238E27FC236}">
                <a16:creationId xmlns:a16="http://schemas.microsoft.com/office/drawing/2014/main" id="{BAC4CA11-9167-43B9-9ABA-1D044C0E5B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981487" y="1600201"/>
            <a:ext cx="8229025" cy="4525963"/>
          </a:xfrm>
          <a:prstGeom prst="rect">
            <a:avLst/>
          </a:prstGeom>
          <a:noFill/>
        </p:spPr>
      </p:pic>
    </p:spTree>
    <p:extLst>
      <p:ext uri="{BB962C8B-B14F-4D97-AF65-F5344CB8AC3E}">
        <p14:creationId xmlns:p14="http://schemas.microsoft.com/office/powerpoint/2010/main" val="3832336272"/>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E592-5E0D-4475-A243-08ABA3F6CACF}"/>
              </a:ext>
            </a:extLst>
          </p:cNvPr>
          <p:cNvSpPr>
            <a:spLocks noGrp="1"/>
          </p:cNvSpPr>
          <p:nvPr>
            <p:ph type="title"/>
          </p:nvPr>
        </p:nvSpPr>
        <p:spPr>
          <a:xfrm>
            <a:off x="609601" y="273050"/>
            <a:ext cx="4011084" cy="1162050"/>
          </a:xfrm>
          <a:prstGeom prst="rect">
            <a:avLst/>
          </a:prstGeom>
        </p:spPr>
        <p:txBody>
          <a:bodyPr anchor="b">
            <a:normAutofit fontScale="90000"/>
          </a:bodyPr>
          <a:lstStyle/>
          <a:p>
            <a:r>
              <a:rPr lang="en-US" sz="3600" dirty="0"/>
              <a:t>Specimen Collection</a:t>
            </a:r>
          </a:p>
        </p:txBody>
      </p:sp>
      <p:sp>
        <p:nvSpPr>
          <p:cNvPr id="10" name="Text Placeholder 3">
            <a:extLst>
              <a:ext uri="{FF2B5EF4-FFF2-40B4-BE49-F238E27FC236}">
                <a16:creationId xmlns:a16="http://schemas.microsoft.com/office/drawing/2014/main" id="{BD6C73F3-EFE9-492C-9AF1-32024990ACD9}"/>
              </a:ext>
            </a:extLst>
          </p:cNvPr>
          <p:cNvSpPr>
            <a:spLocks noGrp="1"/>
          </p:cNvSpPr>
          <p:nvPr>
            <p:ph type="body" sz="half" idx="2"/>
          </p:nvPr>
        </p:nvSpPr>
        <p:spPr>
          <a:xfrm>
            <a:off x="609601" y="1435101"/>
            <a:ext cx="4011084" cy="4691063"/>
          </a:xfrm>
        </p:spPr>
        <p:txBody>
          <a:bodyPr>
            <a:normAutofit/>
          </a:bodyPr>
          <a:lstStyle/>
          <a:p>
            <a:pPr marL="285750" indent="-285750">
              <a:buFont typeface="Arial" panose="020B0604020202020204" pitchFamily="34" charset="0"/>
              <a:buChar char="•"/>
            </a:pPr>
            <a:r>
              <a:rPr lang="en-US" sz="2000" dirty="0"/>
              <a:t>Randomly selected sample of suspect cases</a:t>
            </a:r>
          </a:p>
          <a:p>
            <a:pPr marL="285750" indent="-285750">
              <a:buFont typeface="Arial" panose="020B0604020202020204" pitchFamily="34" charset="0"/>
              <a:buChar char="•"/>
            </a:pPr>
            <a:r>
              <a:rPr lang="en-US" sz="2000" dirty="0"/>
              <a:t>Sentinel surveillance</a:t>
            </a:r>
          </a:p>
          <a:p>
            <a:pPr marL="285750" indent="-285750">
              <a:buFont typeface="Arial" panose="020B0604020202020204" pitchFamily="34" charset="0"/>
              <a:buChar char="•"/>
            </a:pPr>
            <a:r>
              <a:rPr lang="en-US" sz="2000" dirty="0"/>
              <a:t>Cluster of ARI among healthcare workers</a:t>
            </a:r>
          </a:p>
        </p:txBody>
      </p:sp>
      <p:graphicFrame>
        <p:nvGraphicFramePr>
          <p:cNvPr id="5" name="Content Placeholder 2">
            <a:extLst>
              <a:ext uri="{FF2B5EF4-FFF2-40B4-BE49-F238E27FC236}">
                <a16:creationId xmlns:a16="http://schemas.microsoft.com/office/drawing/2014/main" id="{E0BEE922-464D-4E67-ACEB-B6CA58302035}"/>
              </a:ext>
            </a:extLst>
          </p:cNvPr>
          <p:cNvGraphicFramePr>
            <a:graphicFrameLocks noGrp="1"/>
          </p:cNvGraphicFramePr>
          <p:nvPr>
            <p:ph idx="1"/>
            <p:extLst>
              <p:ext uri="{D42A27DB-BD31-4B8C-83A1-F6EECF244321}">
                <p14:modId xmlns:p14="http://schemas.microsoft.com/office/powerpoint/2010/main" val="3939209740"/>
              </p:ext>
            </p:extLst>
          </p:nvPr>
        </p:nvGraphicFramePr>
        <p:xfrm>
          <a:off x="4766733" y="273051"/>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441304"/>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8501E-EDE0-488A-AB12-5CC0768BAB08}"/>
              </a:ext>
            </a:extLst>
          </p:cNvPr>
          <p:cNvSpPr>
            <a:spLocks noGrp="1"/>
          </p:cNvSpPr>
          <p:nvPr>
            <p:ph type="title"/>
          </p:nvPr>
        </p:nvSpPr>
        <p:spPr/>
        <p:txBody>
          <a:bodyPr/>
          <a:lstStyle/>
          <a:p>
            <a:r>
              <a:rPr lang="en-US" dirty="0"/>
              <a:t>Materials needed for specimen collection</a:t>
            </a:r>
            <a:endParaRPr lang="en-PK" dirty="0"/>
          </a:p>
        </p:txBody>
      </p:sp>
      <p:sp>
        <p:nvSpPr>
          <p:cNvPr id="6" name="Content Placeholder 5">
            <a:extLst>
              <a:ext uri="{FF2B5EF4-FFF2-40B4-BE49-F238E27FC236}">
                <a16:creationId xmlns:a16="http://schemas.microsoft.com/office/drawing/2014/main" id="{C7CB988C-9EAB-40BB-AAE7-BD65C406F281}"/>
              </a:ext>
            </a:extLst>
          </p:cNvPr>
          <p:cNvSpPr>
            <a:spLocks noGrp="1"/>
          </p:cNvSpPr>
          <p:nvPr>
            <p:ph idx="1"/>
          </p:nvPr>
        </p:nvSpPr>
        <p:spPr/>
        <p:txBody>
          <a:bodyPr>
            <a:normAutofit fontScale="55000" lnSpcReduction="20000"/>
          </a:bodyPr>
          <a:lstStyle/>
          <a:p>
            <a:r>
              <a:rPr lang="en-US" dirty="0"/>
              <a:t>Dacron or polyester flocked swabs</a:t>
            </a:r>
          </a:p>
          <a:p>
            <a:r>
              <a:rPr lang="en-US" dirty="0"/>
              <a:t>Tongue depressor (for Oropharyngeal swab)</a:t>
            </a:r>
          </a:p>
          <a:p>
            <a:r>
              <a:rPr lang="en-US" dirty="0"/>
              <a:t>Vial with Viral Transport Medium (VTM)</a:t>
            </a:r>
          </a:p>
          <a:p>
            <a:r>
              <a:rPr lang="en-US" dirty="0"/>
              <a:t>Pen/marker</a:t>
            </a:r>
          </a:p>
          <a:p>
            <a:r>
              <a:rPr lang="en-US" dirty="0"/>
              <a:t>Disposable gloves</a:t>
            </a:r>
          </a:p>
          <a:p>
            <a:r>
              <a:rPr lang="en-US" dirty="0"/>
              <a:t>Disposable gown</a:t>
            </a:r>
          </a:p>
          <a:p>
            <a:r>
              <a:rPr lang="en-US" dirty="0"/>
              <a:t>N95 mask</a:t>
            </a:r>
          </a:p>
          <a:p>
            <a:r>
              <a:rPr lang="en-US" dirty="0"/>
              <a:t>Goggles or face shield</a:t>
            </a:r>
          </a:p>
          <a:p>
            <a:r>
              <a:rPr lang="en-US" dirty="0"/>
              <a:t>Specimen transport container with ice packs</a:t>
            </a:r>
          </a:p>
          <a:p>
            <a:r>
              <a:rPr lang="en-US" dirty="0"/>
              <a:t>Specimen label and form</a:t>
            </a:r>
          </a:p>
          <a:p>
            <a:r>
              <a:rPr lang="en-US" dirty="0"/>
              <a:t>Biohazard bags</a:t>
            </a:r>
          </a:p>
          <a:p>
            <a:r>
              <a:rPr lang="en-US" dirty="0"/>
              <a:t>Tissues</a:t>
            </a:r>
          </a:p>
          <a:p>
            <a:r>
              <a:rPr lang="en-US" dirty="0"/>
              <a:t>Soap and water</a:t>
            </a:r>
          </a:p>
          <a:p>
            <a:r>
              <a:rPr lang="en-US" dirty="0"/>
              <a:t>Hand sanitizer</a:t>
            </a:r>
          </a:p>
          <a:p>
            <a:r>
              <a:rPr lang="en-US" dirty="0"/>
              <a:t>Disinfectant</a:t>
            </a:r>
            <a:endParaRPr lang="en-PK" dirty="0"/>
          </a:p>
        </p:txBody>
      </p:sp>
    </p:spTree>
    <p:extLst>
      <p:ext uri="{BB962C8B-B14F-4D97-AF65-F5344CB8AC3E}">
        <p14:creationId xmlns:p14="http://schemas.microsoft.com/office/powerpoint/2010/main" val="778602431"/>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10BE-A667-4519-A287-5BD41EEAA49D}"/>
              </a:ext>
            </a:extLst>
          </p:cNvPr>
          <p:cNvSpPr>
            <a:spLocks noGrp="1"/>
          </p:cNvSpPr>
          <p:nvPr>
            <p:ph type="title"/>
          </p:nvPr>
        </p:nvSpPr>
        <p:spPr/>
        <p:txBody>
          <a:bodyPr/>
          <a:lstStyle/>
          <a:p>
            <a:r>
              <a:rPr lang="en-US" dirty="0"/>
              <a:t>Procedure</a:t>
            </a:r>
            <a:endParaRPr lang="en-PK" dirty="0"/>
          </a:p>
        </p:txBody>
      </p:sp>
      <p:sp>
        <p:nvSpPr>
          <p:cNvPr id="3" name="Content Placeholder 2">
            <a:extLst>
              <a:ext uri="{FF2B5EF4-FFF2-40B4-BE49-F238E27FC236}">
                <a16:creationId xmlns:a16="http://schemas.microsoft.com/office/drawing/2014/main" id="{F239B6FC-96F7-40A3-9BA3-C60FF36DD22E}"/>
              </a:ext>
            </a:extLst>
          </p:cNvPr>
          <p:cNvSpPr>
            <a:spLocks noGrp="1"/>
          </p:cNvSpPr>
          <p:nvPr>
            <p:ph idx="1"/>
          </p:nvPr>
        </p:nvSpPr>
        <p:spPr>
          <a:xfrm>
            <a:off x="609600" y="1600202"/>
            <a:ext cx="10972800" cy="4132942"/>
          </a:xfrm>
        </p:spPr>
        <p:txBody>
          <a:bodyPr>
            <a:normAutofit fontScale="62500" lnSpcReduction="20000"/>
          </a:bodyPr>
          <a:lstStyle/>
          <a:p>
            <a:r>
              <a:rPr lang="en-US" b="1" dirty="0"/>
              <a:t>Safety requirements and PPE</a:t>
            </a:r>
          </a:p>
          <a:p>
            <a:r>
              <a:rPr lang="en-US" dirty="0"/>
              <a:t>Wear disposable gloves and change gloves after each patient.</a:t>
            </a:r>
          </a:p>
          <a:p>
            <a:r>
              <a:rPr lang="en-US" dirty="0"/>
              <a:t>Wash or sanitize hands before putting on and after removing gloves.</a:t>
            </a:r>
          </a:p>
          <a:p>
            <a:r>
              <a:rPr lang="en-US" dirty="0"/>
              <a:t>Wear a N95 mask to minimize exposure to infection during specimen collection.</a:t>
            </a:r>
          </a:p>
          <a:p>
            <a:r>
              <a:rPr lang="en-US" dirty="0"/>
              <a:t>Follow standard precautions and any additional precautions specific to the setting or patient.</a:t>
            </a:r>
          </a:p>
          <a:p>
            <a:r>
              <a:rPr lang="en-US" dirty="0"/>
              <a:t>Dispose of all contaminated waste (gloves, paper, swab handles, etc.) into biohazard waste bags for disposal.</a:t>
            </a:r>
          </a:p>
          <a:p>
            <a:r>
              <a:rPr lang="en-US" b="1" dirty="0"/>
              <a:t>Timing</a:t>
            </a:r>
          </a:p>
          <a:p>
            <a:r>
              <a:rPr lang="en-US" dirty="0"/>
              <a:t>Nasopharyngeal (NP) and Oropharyngeal (OP) swabs should be collected as soon as possible after enrollment.</a:t>
            </a:r>
          </a:p>
          <a:p>
            <a:r>
              <a:rPr lang="en-US" dirty="0"/>
              <a:t>The NP swab for VTM should be collected first, followed by the OP swab.</a:t>
            </a:r>
          </a:p>
          <a:p>
            <a:r>
              <a:rPr lang="en-US" dirty="0"/>
              <a:t>Both swabs will be placed in the same vial of VTM.</a:t>
            </a:r>
          </a:p>
          <a:p>
            <a:r>
              <a:rPr lang="en-US" b="1" dirty="0"/>
              <a:t>Note: </a:t>
            </a:r>
            <a:r>
              <a:rPr lang="en-US" dirty="0"/>
              <a:t>Placing the NP &amp; OP swabs in the same tube increases the viral load.</a:t>
            </a:r>
            <a:endParaRPr lang="en-PK" dirty="0"/>
          </a:p>
        </p:txBody>
      </p:sp>
    </p:spTree>
    <p:extLst>
      <p:ext uri="{BB962C8B-B14F-4D97-AF65-F5344CB8AC3E}">
        <p14:creationId xmlns:p14="http://schemas.microsoft.com/office/powerpoint/2010/main" val="1908533935"/>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2C88-C3B4-4432-A250-6F618BB2A5C8}"/>
              </a:ext>
            </a:extLst>
          </p:cNvPr>
          <p:cNvSpPr>
            <a:spLocks noGrp="1"/>
          </p:cNvSpPr>
          <p:nvPr>
            <p:ph type="title"/>
          </p:nvPr>
        </p:nvSpPr>
        <p:spPr/>
        <p:txBody>
          <a:bodyPr>
            <a:normAutofit fontScale="90000"/>
          </a:bodyPr>
          <a:lstStyle/>
          <a:p>
            <a:r>
              <a:rPr lang="en-US" b="1" dirty="0"/>
              <a:t>Nasopharyngeal swab</a:t>
            </a:r>
            <a:br>
              <a:rPr lang="en-US" b="1" dirty="0"/>
            </a:br>
            <a:endParaRPr lang="en-PK" dirty="0"/>
          </a:p>
        </p:txBody>
      </p:sp>
      <p:sp>
        <p:nvSpPr>
          <p:cNvPr id="3" name="Content Placeholder 2">
            <a:extLst>
              <a:ext uri="{FF2B5EF4-FFF2-40B4-BE49-F238E27FC236}">
                <a16:creationId xmlns:a16="http://schemas.microsoft.com/office/drawing/2014/main" id="{60B52202-B67E-47E6-8239-B9361680C2BB}"/>
              </a:ext>
            </a:extLst>
          </p:cNvPr>
          <p:cNvSpPr>
            <a:spLocks noGrp="1"/>
          </p:cNvSpPr>
          <p:nvPr>
            <p:ph idx="1"/>
          </p:nvPr>
        </p:nvSpPr>
        <p:spPr/>
        <p:txBody>
          <a:bodyPr>
            <a:normAutofit fontScale="55000" lnSpcReduction="20000"/>
          </a:bodyPr>
          <a:lstStyle/>
          <a:p>
            <a:r>
              <a:rPr lang="en-US" dirty="0"/>
              <a:t>Explain the procedure to the patient. Emphasize the importance of remaining still during specimen collection to minimize discomfort.</a:t>
            </a:r>
          </a:p>
          <a:p>
            <a:r>
              <a:rPr lang="en-US" dirty="0"/>
              <a:t>Position the patient in a comfortable position.</a:t>
            </a:r>
          </a:p>
          <a:p>
            <a:r>
              <a:rPr lang="en-US" dirty="0"/>
              <a:t>Tilt the patient’s head back at a 70-degree angle.</a:t>
            </a:r>
            <a:endParaRPr lang="en-PK" dirty="0"/>
          </a:p>
          <a:p>
            <a:r>
              <a:rPr lang="en-US" dirty="0"/>
              <a:t>Remove the flocked swab from its protective package.</a:t>
            </a:r>
          </a:p>
          <a:p>
            <a:r>
              <a:rPr lang="en-US" dirty="0"/>
              <a:t>Insert the swab into one nostril horizontally (not upwards) and continue along the floor of the nasal passage for several centimeters until reaching the nasopharynx (resistance will be met). </a:t>
            </a:r>
          </a:p>
          <a:p>
            <a:r>
              <a:rPr lang="en-US" dirty="0"/>
              <a:t>The distance from the nose to the ear gives an estimate of the distance the swab should be inserted.</a:t>
            </a:r>
          </a:p>
          <a:p>
            <a:r>
              <a:rPr lang="en-US" dirty="0"/>
              <a:t>Do not force the swab. If obstruction is encountered before reaching the nasopharynx, remove the swab and try the other side.</a:t>
            </a:r>
          </a:p>
          <a:p>
            <a:r>
              <a:rPr lang="en-US" dirty="0"/>
              <a:t>Rotate the swab gently through 180 degrees to make sure adequate specimen is obtained. Leave the swab in place for 2-3 seconds to ensure absorbance of secretions.</a:t>
            </a:r>
          </a:p>
          <a:p>
            <a:r>
              <a:rPr lang="en-US" dirty="0"/>
              <a:t>Remove swab and immediately place into vial with VTM by inserting the swab at least ½ inch below the surface of the media. </a:t>
            </a:r>
          </a:p>
          <a:p>
            <a:r>
              <a:rPr lang="en-US" dirty="0"/>
              <a:t>Cut the excess swab handle to fit the transport medium vial and reattach the cap securely.</a:t>
            </a:r>
            <a:endParaRPr lang="en-PK" dirty="0"/>
          </a:p>
        </p:txBody>
      </p:sp>
    </p:spTree>
    <p:extLst>
      <p:ext uri="{BB962C8B-B14F-4D97-AF65-F5344CB8AC3E}">
        <p14:creationId xmlns:p14="http://schemas.microsoft.com/office/powerpoint/2010/main" val="1761190944"/>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89F5-B892-4D9F-BF49-8A0196B3A81A}"/>
              </a:ext>
            </a:extLst>
          </p:cNvPr>
          <p:cNvSpPr>
            <a:spLocks noGrp="1"/>
          </p:cNvSpPr>
          <p:nvPr>
            <p:ph type="title"/>
          </p:nvPr>
        </p:nvSpPr>
        <p:spPr/>
        <p:txBody>
          <a:bodyPr/>
          <a:lstStyle/>
          <a:p>
            <a:r>
              <a:rPr lang="en-US" dirty="0"/>
              <a:t>Oropharyngeal swab</a:t>
            </a:r>
            <a:endParaRPr lang="en-PK" dirty="0"/>
          </a:p>
        </p:txBody>
      </p:sp>
      <p:sp>
        <p:nvSpPr>
          <p:cNvPr id="3" name="Content Placeholder 2">
            <a:extLst>
              <a:ext uri="{FF2B5EF4-FFF2-40B4-BE49-F238E27FC236}">
                <a16:creationId xmlns:a16="http://schemas.microsoft.com/office/drawing/2014/main" id="{8825BEC6-2C82-4B42-B467-9C9DF9DCEF63}"/>
              </a:ext>
            </a:extLst>
          </p:cNvPr>
          <p:cNvSpPr>
            <a:spLocks noGrp="1"/>
          </p:cNvSpPr>
          <p:nvPr>
            <p:ph idx="1"/>
          </p:nvPr>
        </p:nvSpPr>
        <p:spPr/>
        <p:txBody>
          <a:bodyPr>
            <a:normAutofit fontScale="70000" lnSpcReduction="20000"/>
          </a:bodyPr>
          <a:lstStyle/>
          <a:p>
            <a:r>
              <a:rPr lang="en-US" dirty="0"/>
              <a:t>Ask the patient to open his/her mouth.</a:t>
            </a:r>
          </a:p>
          <a:p>
            <a:r>
              <a:rPr lang="en-US" dirty="0"/>
              <a:t>Press the outer two-thirds of the tongue down with a tongue depressor, making the tonsils and the posterior wall of the throat visible.</a:t>
            </a:r>
          </a:p>
          <a:p>
            <a:r>
              <a:rPr lang="en-US" dirty="0"/>
              <a:t>Insert swab, avoiding touching the teeth, tongue, or the depressor.</a:t>
            </a:r>
          </a:p>
          <a:p>
            <a:r>
              <a:rPr lang="en-US" dirty="0"/>
              <a:t>Rub the swab over both tonsillar pillars and posterior oropharynx. This will cause the patient to gag briefly.</a:t>
            </a:r>
          </a:p>
          <a:p>
            <a:r>
              <a:rPr lang="en-US" dirty="0"/>
              <a:t>Place the swab into the vial containing VTM (same vial as the first NP swab).</a:t>
            </a:r>
          </a:p>
          <a:p>
            <a:r>
              <a:rPr lang="en-US" dirty="0"/>
              <a:t>Cut the excess swab handle to fit the transport medium vial and reattach the cap securely.</a:t>
            </a:r>
          </a:p>
          <a:p>
            <a:r>
              <a:rPr lang="en-US" dirty="0"/>
              <a:t>Carefully label specimen with patient ID number, and date and time of specimen collection.</a:t>
            </a:r>
          </a:p>
          <a:p>
            <a:r>
              <a:rPr lang="en-US" dirty="0"/>
              <a:t>Complete specimen tracking log with patient ID number, date and time of specimen collection.</a:t>
            </a:r>
          </a:p>
          <a:p>
            <a:r>
              <a:rPr lang="en-US" dirty="0"/>
              <a:t>Place specimen in cool box with ice. </a:t>
            </a:r>
            <a:endParaRPr lang="en-PK" dirty="0"/>
          </a:p>
        </p:txBody>
      </p:sp>
    </p:spTree>
    <p:extLst>
      <p:ext uri="{BB962C8B-B14F-4D97-AF65-F5344CB8AC3E}">
        <p14:creationId xmlns:p14="http://schemas.microsoft.com/office/powerpoint/2010/main" val="1560256895"/>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A4478F-7E5F-479D-BF19-3FA92D67293D}"/>
              </a:ext>
            </a:extLst>
          </p:cNvPr>
          <p:cNvSpPr>
            <a:spLocks noGrp="1"/>
          </p:cNvSpPr>
          <p:nvPr>
            <p:ph type="title"/>
          </p:nvPr>
        </p:nvSpPr>
        <p:spPr/>
        <p:txBody>
          <a:bodyPr/>
          <a:lstStyle/>
          <a:p>
            <a:r>
              <a:rPr lang="en-US" dirty="0"/>
              <a:t>Specimen Collection</a:t>
            </a:r>
            <a:endParaRPr lang="en-PK" dirty="0"/>
          </a:p>
        </p:txBody>
      </p:sp>
      <p:sp>
        <p:nvSpPr>
          <p:cNvPr id="6" name="Content Placeholder 5">
            <a:extLst>
              <a:ext uri="{FF2B5EF4-FFF2-40B4-BE49-F238E27FC236}">
                <a16:creationId xmlns:a16="http://schemas.microsoft.com/office/drawing/2014/main" id="{34A8B792-A12C-4D87-A041-9DF8211E7C28}"/>
              </a:ext>
            </a:extLst>
          </p:cNvPr>
          <p:cNvSpPr>
            <a:spLocks noGrp="1"/>
          </p:cNvSpPr>
          <p:nvPr>
            <p:ph idx="1"/>
          </p:nvPr>
        </p:nvSpPr>
        <p:spPr/>
        <p:txBody>
          <a:bodyPr>
            <a:normAutofit fontScale="77500" lnSpcReduction="20000"/>
          </a:bodyPr>
          <a:lstStyle/>
          <a:p>
            <a:r>
              <a:rPr lang="en-US" dirty="0"/>
              <a:t>Respiratory material (nasopharyngeal and oropharyngeal swab in ambulatory patients and sputum (if produced) and/or endotracheal aspirate or bronchoalveolar lavage in patients with more severe respiratory disease) </a:t>
            </a:r>
          </a:p>
          <a:p>
            <a:r>
              <a:rPr lang="en-US" dirty="0"/>
              <a:t>Serum for serological testing, acute sample and convalescent sample (this is additional to respiratory materials and can support the identification of the true agent, once serologic assay is available) </a:t>
            </a:r>
            <a:endParaRPr lang="en-PK" dirty="0"/>
          </a:p>
          <a:p>
            <a:r>
              <a:rPr lang="en-US" i="1" dirty="0"/>
              <a:t>A single negative test result, particularly if this is from an upper respiratory tract specimen, does not exclude infection. </a:t>
            </a:r>
          </a:p>
          <a:p>
            <a:r>
              <a:rPr lang="en-US" i="1" dirty="0"/>
              <a:t>Repeat sampling and testing, lower respiratory specimen is strongly recommended in severe or progressive disease. </a:t>
            </a:r>
          </a:p>
          <a:p>
            <a:r>
              <a:rPr lang="en-US" i="1" dirty="0"/>
              <a:t>A positive alternate pathogen does not necessarily rule out either, as little is yet known about the role of coinfections. </a:t>
            </a:r>
            <a:r>
              <a:rPr lang="en-US" dirty="0"/>
              <a:t>	</a:t>
            </a:r>
          </a:p>
          <a:p>
            <a:endParaRPr lang="en-PK" dirty="0"/>
          </a:p>
        </p:txBody>
      </p:sp>
    </p:spTree>
    <p:extLst>
      <p:ext uri="{BB962C8B-B14F-4D97-AF65-F5344CB8AC3E}">
        <p14:creationId xmlns:p14="http://schemas.microsoft.com/office/powerpoint/2010/main" val="2673096704"/>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AB99-6985-4C53-B550-FD25C3EBD7F7}"/>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C6E1D0E6-FAE6-48AB-93AD-C1090A23C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34542"/>
            <a:ext cx="10537371" cy="6898353"/>
          </a:xfrm>
        </p:spPr>
      </p:pic>
    </p:spTree>
    <p:extLst>
      <p:ext uri="{BB962C8B-B14F-4D97-AF65-F5344CB8AC3E}">
        <p14:creationId xmlns:p14="http://schemas.microsoft.com/office/powerpoint/2010/main" val="1988906755"/>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2AC9-6AC2-4CF3-B06D-A6EB498B6A0B}"/>
              </a:ext>
            </a:extLst>
          </p:cNvPr>
          <p:cNvSpPr>
            <a:spLocks noGrp="1"/>
          </p:cNvSpPr>
          <p:nvPr>
            <p:ph type="title"/>
          </p:nvPr>
        </p:nvSpPr>
        <p:spPr/>
        <p:txBody>
          <a:bodyPr>
            <a:normAutofit fontScale="90000"/>
          </a:bodyPr>
          <a:lstStyle/>
          <a:p>
            <a:r>
              <a:rPr lang="en-US" sz="3200" dirty="0"/>
              <a:t>Recommendations for specimen collection</a:t>
            </a:r>
            <a:endParaRPr lang="en-PK" sz="3200" dirty="0"/>
          </a:p>
        </p:txBody>
      </p:sp>
      <p:sp>
        <p:nvSpPr>
          <p:cNvPr id="3" name="Content Placeholder 2">
            <a:extLst>
              <a:ext uri="{FF2B5EF4-FFF2-40B4-BE49-F238E27FC236}">
                <a16:creationId xmlns:a16="http://schemas.microsoft.com/office/drawing/2014/main" id="{8392E5E5-71E1-409D-B103-7D79F6E94970}"/>
              </a:ext>
            </a:extLst>
          </p:cNvPr>
          <p:cNvSpPr>
            <a:spLocks noGrp="1"/>
          </p:cNvSpPr>
          <p:nvPr>
            <p:ph idx="1"/>
          </p:nvPr>
        </p:nvSpPr>
        <p:spPr/>
        <p:txBody>
          <a:bodyPr>
            <a:normAutofit fontScale="92500" lnSpcReduction="10000"/>
          </a:bodyPr>
          <a:lstStyle/>
          <a:p>
            <a:r>
              <a:rPr lang="en-US" dirty="0"/>
              <a:t>If initial testing is negative in a patient who is strongly suspected to have novel coronavirus infection, the patient should be resampled and specimens collected from multiple respiratory tract sites (nose, sputum, endotracheal aspirate).</a:t>
            </a:r>
          </a:p>
          <a:p>
            <a:r>
              <a:rPr lang="en-US" dirty="0"/>
              <a:t>Additional specimen may be collected such as blood, urine, and stool, to monitor the presence of virus of and shedding of virus from different body compartments.</a:t>
            </a:r>
          </a:p>
          <a:p>
            <a:r>
              <a:rPr lang="en-US" dirty="0"/>
              <a:t>.</a:t>
            </a:r>
            <a:endParaRPr lang="en-PK" dirty="0"/>
          </a:p>
        </p:txBody>
      </p:sp>
      <p:sp>
        <p:nvSpPr>
          <p:cNvPr id="4" name="Text Placeholder 3">
            <a:extLst>
              <a:ext uri="{FF2B5EF4-FFF2-40B4-BE49-F238E27FC236}">
                <a16:creationId xmlns:a16="http://schemas.microsoft.com/office/drawing/2014/main" id="{E45FC762-BD37-4767-B171-71D7106A7813}"/>
              </a:ext>
            </a:extLst>
          </p:cNvPr>
          <p:cNvSpPr>
            <a:spLocks noGrp="1"/>
          </p:cNvSpPr>
          <p:nvPr>
            <p:ph type="body" sz="half" idx="2"/>
          </p:nvPr>
        </p:nvSpPr>
        <p:spPr/>
        <p:txBody>
          <a:bodyPr/>
          <a:lstStyle/>
          <a:p>
            <a:r>
              <a:rPr lang="en-US" sz="2000" dirty="0"/>
              <a:t>When serological assays become available, WHO recommends that a paired acute and convalescent sera for antibody detection should also be collected where possible.</a:t>
            </a:r>
            <a:endParaRPr lang="en-PK" sz="2000" dirty="0"/>
          </a:p>
          <a:p>
            <a:endParaRPr lang="en-PK" dirty="0"/>
          </a:p>
        </p:txBody>
      </p:sp>
    </p:spTree>
    <p:extLst>
      <p:ext uri="{BB962C8B-B14F-4D97-AF65-F5344CB8AC3E}">
        <p14:creationId xmlns:p14="http://schemas.microsoft.com/office/powerpoint/2010/main" val="423754456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5DAEA-D871-4BDE-8A63-92E221CCE4BB}"/>
              </a:ext>
            </a:extLst>
          </p:cNvPr>
          <p:cNvSpPr>
            <a:spLocks noGrp="1"/>
          </p:cNvSpPr>
          <p:nvPr>
            <p:ph type="title"/>
          </p:nvPr>
        </p:nvSpPr>
        <p:spPr/>
        <p:txBody>
          <a:bodyPr>
            <a:normAutofit/>
          </a:bodyPr>
          <a:lstStyle/>
          <a:p>
            <a:r>
              <a:rPr lang="en-US" b="1" dirty="0"/>
              <a:t>Case Based Surveillance COVID-19</a:t>
            </a:r>
            <a:endParaRPr lang="en-PK" dirty="0"/>
          </a:p>
        </p:txBody>
      </p:sp>
      <p:sp>
        <p:nvSpPr>
          <p:cNvPr id="6" name="Content Placeholder 5">
            <a:extLst>
              <a:ext uri="{FF2B5EF4-FFF2-40B4-BE49-F238E27FC236}">
                <a16:creationId xmlns:a16="http://schemas.microsoft.com/office/drawing/2014/main" id="{8D48611A-DF76-4B01-A9EB-DB2A3CEA62E1}"/>
              </a:ext>
            </a:extLst>
          </p:cNvPr>
          <p:cNvSpPr>
            <a:spLocks noGrp="1"/>
          </p:cNvSpPr>
          <p:nvPr>
            <p:ph idx="1"/>
          </p:nvPr>
        </p:nvSpPr>
        <p:spPr/>
        <p:txBody>
          <a:bodyPr>
            <a:normAutofit fontScale="85000" lnSpcReduction="10000"/>
          </a:bodyPr>
          <a:lstStyle/>
          <a:p>
            <a:r>
              <a:rPr lang="en-US" dirty="0"/>
              <a:t>PDSRUs will be responsible for case based surveillance and response in Provinces and regions while FDSRU will be responsible for ICT surveillance and case response</a:t>
            </a:r>
          </a:p>
          <a:p>
            <a:r>
              <a:rPr lang="en-US" dirty="0"/>
              <a:t>PDSRUs will finalize the focal persons at district level through FELTP trained workforce (FELTP alumni/ N-STOP Officers/ fellows/ frontline workers) and will share with FEDSD with their contact details.</a:t>
            </a:r>
          </a:p>
          <a:p>
            <a:r>
              <a:rPr lang="en-US" dirty="0"/>
              <a:t>If N-STOP officers are allowed to support, then districts in which they are posted will be their responsibility.</a:t>
            </a:r>
          </a:p>
          <a:p>
            <a:r>
              <a:rPr lang="en-US" dirty="0"/>
              <a:t>Suspected cases and contacts will be further investigated using pre-structured questionnaire and is already shared with PDSRUs</a:t>
            </a:r>
          </a:p>
        </p:txBody>
      </p:sp>
    </p:spTree>
    <p:extLst>
      <p:ext uri="{BB962C8B-B14F-4D97-AF65-F5344CB8AC3E}">
        <p14:creationId xmlns:p14="http://schemas.microsoft.com/office/powerpoint/2010/main" val="424425941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5F20-3E89-4DBC-8D26-8AFA15DFE7B2}"/>
              </a:ext>
            </a:extLst>
          </p:cNvPr>
          <p:cNvSpPr>
            <a:spLocks noGrp="1"/>
          </p:cNvSpPr>
          <p:nvPr>
            <p:ph type="title"/>
          </p:nvPr>
        </p:nvSpPr>
        <p:spPr/>
        <p:txBody>
          <a:bodyPr/>
          <a:lstStyle/>
          <a:p>
            <a:r>
              <a:rPr lang="en-US" dirty="0"/>
              <a:t>Nomenclature</a:t>
            </a:r>
            <a:endParaRPr lang="en-PK" dirty="0"/>
          </a:p>
        </p:txBody>
      </p:sp>
      <p:sp>
        <p:nvSpPr>
          <p:cNvPr id="3" name="Content Placeholder 2">
            <a:extLst>
              <a:ext uri="{FF2B5EF4-FFF2-40B4-BE49-F238E27FC236}">
                <a16:creationId xmlns:a16="http://schemas.microsoft.com/office/drawing/2014/main" id="{33BC4D64-6F85-461E-84C4-23B7CB61258F}"/>
              </a:ext>
            </a:extLst>
          </p:cNvPr>
          <p:cNvSpPr>
            <a:spLocks noGrp="1"/>
          </p:cNvSpPr>
          <p:nvPr>
            <p:ph idx="1"/>
          </p:nvPr>
        </p:nvSpPr>
        <p:spPr/>
        <p:txBody>
          <a:bodyPr>
            <a:normAutofit fontScale="62500" lnSpcReduction="20000"/>
          </a:bodyPr>
          <a:lstStyle/>
          <a:p>
            <a:r>
              <a:rPr lang="en-US" dirty="0"/>
              <a:t>Official names have been announced for the virus responsible for COVID-19 (previously known as “2019 novel coronavirus”) and the disease it causes.  The official names are:</a:t>
            </a:r>
          </a:p>
          <a:p>
            <a:r>
              <a:rPr lang="en-US" b="1" dirty="0"/>
              <a:t>CO</a:t>
            </a:r>
            <a:r>
              <a:rPr lang="en-US" dirty="0"/>
              <a:t> means </a:t>
            </a:r>
            <a:r>
              <a:rPr lang="en-US" b="1" dirty="0"/>
              <a:t>Corona, VI</a:t>
            </a:r>
            <a:r>
              <a:rPr lang="en-US" dirty="0"/>
              <a:t> means </a:t>
            </a:r>
            <a:r>
              <a:rPr lang="en-US" b="1" dirty="0"/>
              <a:t>Virus, D</a:t>
            </a:r>
            <a:r>
              <a:rPr lang="en-US" dirty="0"/>
              <a:t> means </a:t>
            </a:r>
            <a:r>
              <a:rPr lang="en-US" b="1" dirty="0"/>
              <a:t>Disease, 19</a:t>
            </a:r>
            <a:r>
              <a:rPr lang="en-US" dirty="0"/>
              <a:t> means the year that it was first discovered</a:t>
            </a:r>
          </a:p>
          <a:p>
            <a:r>
              <a:rPr lang="en-US" dirty="0"/>
              <a:t>Disease </a:t>
            </a:r>
          </a:p>
          <a:p>
            <a:pPr lvl="1"/>
            <a:r>
              <a:rPr lang="en-US" dirty="0"/>
              <a:t>coronavirus disease (COVID-19)</a:t>
            </a:r>
          </a:p>
          <a:p>
            <a:pPr lvl="1"/>
            <a:r>
              <a:rPr lang="en-US" dirty="0"/>
              <a:t>WHO announced on 11 February 2020, following guidelines previously developed with the World Organization for Animal Health (OIE) and the Food and Agriculture Organization of the United Nations (FAO)</a:t>
            </a:r>
          </a:p>
          <a:p>
            <a:r>
              <a:rPr lang="en-US" dirty="0"/>
              <a:t>Virus </a:t>
            </a:r>
          </a:p>
          <a:p>
            <a:pPr lvl="1"/>
            <a:r>
              <a:rPr lang="en-US" dirty="0"/>
              <a:t>severe acute respiratory syndrome coronavirus 2 (SARS-CoV-2)</a:t>
            </a:r>
          </a:p>
          <a:p>
            <a:pPr lvl="1"/>
            <a:r>
              <a:rPr lang="en-US" dirty="0"/>
              <a:t>International Committee on Taxonomy of Viruses (ICTV) announced on 11 February 2020.  </a:t>
            </a:r>
          </a:p>
          <a:p>
            <a:pPr lvl="1"/>
            <a:r>
              <a:rPr lang="en-US" dirty="0"/>
              <a:t>This name was chosen because the virus is genetically related to the coronavirus responsible for the SARS outbreak of 2003.  While related, the two viruses are different. </a:t>
            </a:r>
          </a:p>
        </p:txBody>
      </p:sp>
    </p:spTree>
    <p:extLst>
      <p:ext uri="{BB962C8B-B14F-4D97-AF65-F5344CB8AC3E}">
        <p14:creationId xmlns:p14="http://schemas.microsoft.com/office/powerpoint/2010/main" val="465289341"/>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25DAEA-D871-4BDE-8A63-92E221CCE4BB}"/>
              </a:ext>
            </a:extLst>
          </p:cNvPr>
          <p:cNvSpPr>
            <a:spLocks noGrp="1"/>
          </p:cNvSpPr>
          <p:nvPr>
            <p:ph type="title"/>
          </p:nvPr>
        </p:nvSpPr>
        <p:spPr/>
        <p:txBody>
          <a:bodyPr>
            <a:normAutofit/>
          </a:bodyPr>
          <a:lstStyle/>
          <a:p>
            <a:r>
              <a:rPr lang="en-US" b="1" dirty="0"/>
              <a:t>Case Based Surveillance COVID-19</a:t>
            </a:r>
            <a:endParaRPr lang="en-PK" dirty="0"/>
          </a:p>
        </p:txBody>
      </p:sp>
      <p:sp>
        <p:nvSpPr>
          <p:cNvPr id="6" name="Content Placeholder 5">
            <a:extLst>
              <a:ext uri="{FF2B5EF4-FFF2-40B4-BE49-F238E27FC236}">
                <a16:creationId xmlns:a16="http://schemas.microsoft.com/office/drawing/2014/main" id="{8D48611A-DF76-4B01-A9EB-DB2A3CEA62E1}"/>
              </a:ext>
            </a:extLst>
          </p:cNvPr>
          <p:cNvSpPr>
            <a:spLocks noGrp="1"/>
          </p:cNvSpPr>
          <p:nvPr>
            <p:ph idx="1"/>
          </p:nvPr>
        </p:nvSpPr>
        <p:spPr/>
        <p:txBody>
          <a:bodyPr>
            <a:normAutofit lnSpcReduction="10000"/>
          </a:bodyPr>
          <a:lstStyle/>
          <a:p>
            <a:r>
              <a:rPr lang="en-US" dirty="0"/>
              <a:t>PDSRUs will enter the information in online software</a:t>
            </a:r>
          </a:p>
          <a:p>
            <a:r>
              <a:rPr lang="en-US" dirty="0"/>
              <a:t>Response will be generated at the level of suspected case admission (District/ Province/Federal)</a:t>
            </a:r>
          </a:p>
          <a:p>
            <a:r>
              <a:rPr lang="en-US" dirty="0"/>
              <a:t>Sample collection and transportation and feedback mechanism will be linked with DSRUs</a:t>
            </a:r>
          </a:p>
          <a:p>
            <a:r>
              <a:rPr lang="en-US" dirty="0" err="1"/>
              <a:t>DoH</a:t>
            </a:r>
            <a:r>
              <a:rPr lang="en-US" dirty="0"/>
              <a:t> will stockpile PPEs and viral transport medium and disburse to the DHOs of the respective districts</a:t>
            </a:r>
          </a:p>
          <a:p>
            <a:r>
              <a:rPr lang="en-US" dirty="0"/>
              <a:t>The FDSRU Office Landline: 051-9255815, Fax: 051-9255814</a:t>
            </a:r>
            <a:endParaRPr lang="en-PK" dirty="0"/>
          </a:p>
          <a:p>
            <a:endParaRPr lang="en-US" dirty="0"/>
          </a:p>
        </p:txBody>
      </p:sp>
    </p:spTree>
    <p:extLst>
      <p:ext uri="{BB962C8B-B14F-4D97-AF65-F5344CB8AC3E}">
        <p14:creationId xmlns:p14="http://schemas.microsoft.com/office/powerpoint/2010/main" val="3726999446"/>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A3025-2A62-4FE9-8063-DA9022A890E5}"/>
              </a:ext>
            </a:extLst>
          </p:cNvPr>
          <p:cNvPicPr>
            <a:picLocks noChangeAspect="1"/>
          </p:cNvPicPr>
          <p:nvPr/>
        </p:nvPicPr>
        <p:blipFill>
          <a:blip r:embed="rId2"/>
          <a:stretch>
            <a:fillRect/>
          </a:stretch>
        </p:blipFill>
        <p:spPr>
          <a:xfrm>
            <a:off x="3519055" y="20405"/>
            <a:ext cx="5132576" cy="6788998"/>
          </a:xfrm>
          <a:prstGeom prst="rect">
            <a:avLst/>
          </a:prstGeom>
        </p:spPr>
      </p:pic>
      <p:sp>
        <p:nvSpPr>
          <p:cNvPr id="2" name="Title 1">
            <a:extLst>
              <a:ext uri="{FF2B5EF4-FFF2-40B4-BE49-F238E27FC236}">
                <a16:creationId xmlns:a16="http://schemas.microsoft.com/office/drawing/2014/main" id="{C756DBC1-D265-4206-826C-FE15B35F9A26}"/>
              </a:ext>
            </a:extLst>
          </p:cNvPr>
          <p:cNvSpPr>
            <a:spLocks noGrp="1"/>
          </p:cNvSpPr>
          <p:nvPr>
            <p:ph type="title"/>
          </p:nvPr>
        </p:nvSpPr>
        <p:spPr/>
        <p:txBody>
          <a:bodyPr/>
          <a:lstStyle/>
          <a:p>
            <a:endParaRPr lang="en-PK" dirty="0"/>
          </a:p>
        </p:txBody>
      </p:sp>
      <p:sp>
        <p:nvSpPr>
          <p:cNvPr id="3" name="Content Placeholder 2">
            <a:extLst>
              <a:ext uri="{FF2B5EF4-FFF2-40B4-BE49-F238E27FC236}">
                <a16:creationId xmlns:a16="http://schemas.microsoft.com/office/drawing/2014/main" id="{F24AA898-B9FC-401E-9ADC-BCD658079FD6}"/>
              </a:ext>
            </a:extLst>
          </p:cNvPr>
          <p:cNvSpPr>
            <a:spLocks noGrp="1"/>
          </p:cNvSpPr>
          <p:nvPr>
            <p:ph idx="1"/>
          </p:nvPr>
        </p:nvSpPr>
        <p:spPr/>
        <p:txBody>
          <a:bodyPr/>
          <a:lstStyle/>
          <a:p>
            <a:endParaRPr lang="en-PK"/>
          </a:p>
        </p:txBody>
      </p:sp>
    </p:spTree>
    <p:extLst>
      <p:ext uri="{BB962C8B-B14F-4D97-AF65-F5344CB8AC3E}">
        <p14:creationId xmlns:p14="http://schemas.microsoft.com/office/powerpoint/2010/main" val="265183880"/>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31C-788A-4B0E-8AFE-65F61E3C0FDB}"/>
              </a:ext>
            </a:extLst>
          </p:cNvPr>
          <p:cNvSpPr>
            <a:spLocks noGrp="1"/>
          </p:cNvSpPr>
          <p:nvPr>
            <p:ph type="title"/>
          </p:nvPr>
        </p:nvSpPr>
        <p:spPr/>
        <p:txBody>
          <a:bodyPr/>
          <a:lstStyle/>
          <a:p>
            <a:r>
              <a:rPr lang="en-US" dirty="0"/>
              <a:t>Components of Case Based Surveillance </a:t>
            </a:r>
            <a:endParaRPr lang="en-PK" dirty="0"/>
          </a:p>
        </p:txBody>
      </p:sp>
      <p:sp>
        <p:nvSpPr>
          <p:cNvPr id="3" name="Content Placeholder 2">
            <a:extLst>
              <a:ext uri="{FF2B5EF4-FFF2-40B4-BE49-F238E27FC236}">
                <a16:creationId xmlns:a16="http://schemas.microsoft.com/office/drawing/2014/main" id="{88C903E4-99D0-4005-BA95-D7CF3B22D67A}"/>
              </a:ext>
            </a:extLst>
          </p:cNvPr>
          <p:cNvSpPr>
            <a:spLocks noGrp="1"/>
          </p:cNvSpPr>
          <p:nvPr>
            <p:ph idx="1"/>
          </p:nvPr>
        </p:nvSpPr>
        <p:spPr/>
        <p:txBody>
          <a:bodyPr/>
          <a:lstStyle/>
          <a:p>
            <a:r>
              <a:rPr lang="en-US" dirty="0"/>
              <a:t>There will two components of case-based surveillance;</a:t>
            </a:r>
          </a:p>
          <a:p>
            <a:pPr lvl="1"/>
            <a:r>
              <a:rPr lang="en-US" b="1" dirty="0"/>
              <a:t>Suspected case investigation</a:t>
            </a:r>
          </a:p>
          <a:p>
            <a:pPr lvl="1"/>
            <a:r>
              <a:rPr lang="en-US" b="1" dirty="0"/>
              <a:t>Contact tracing with data management.</a:t>
            </a:r>
            <a:endParaRPr lang="en-PK" b="1" dirty="0"/>
          </a:p>
        </p:txBody>
      </p:sp>
    </p:spTree>
    <p:extLst>
      <p:ext uri="{BB962C8B-B14F-4D97-AF65-F5344CB8AC3E}">
        <p14:creationId xmlns:p14="http://schemas.microsoft.com/office/powerpoint/2010/main" val="4121971507"/>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6CAC-9124-43F8-A0A6-7B49E47B3451}"/>
              </a:ext>
            </a:extLst>
          </p:cNvPr>
          <p:cNvSpPr>
            <a:spLocks noGrp="1"/>
          </p:cNvSpPr>
          <p:nvPr>
            <p:ph type="title"/>
          </p:nvPr>
        </p:nvSpPr>
        <p:spPr/>
        <p:txBody>
          <a:bodyPr>
            <a:normAutofit fontScale="90000"/>
          </a:bodyPr>
          <a:lstStyle/>
          <a:p>
            <a:r>
              <a:rPr lang="en-US" b="1" dirty="0"/>
              <a:t>Suspected case investigation</a:t>
            </a:r>
            <a:br>
              <a:rPr lang="en-US" b="1" dirty="0"/>
            </a:br>
            <a:endParaRPr lang="en-PK" dirty="0"/>
          </a:p>
        </p:txBody>
      </p:sp>
      <p:sp>
        <p:nvSpPr>
          <p:cNvPr id="3" name="Content Placeholder 2">
            <a:extLst>
              <a:ext uri="{FF2B5EF4-FFF2-40B4-BE49-F238E27FC236}">
                <a16:creationId xmlns:a16="http://schemas.microsoft.com/office/drawing/2014/main" id="{7B6148B9-DC1B-4B61-8511-3A80AB5A8ADA}"/>
              </a:ext>
            </a:extLst>
          </p:cNvPr>
          <p:cNvSpPr>
            <a:spLocks noGrp="1"/>
          </p:cNvSpPr>
          <p:nvPr>
            <p:ph idx="1"/>
          </p:nvPr>
        </p:nvSpPr>
        <p:spPr>
          <a:xfrm>
            <a:off x="609600" y="1600202"/>
            <a:ext cx="10972800" cy="4190998"/>
          </a:xfrm>
        </p:spPr>
        <p:txBody>
          <a:bodyPr>
            <a:normAutofit fontScale="92500"/>
          </a:bodyPr>
          <a:lstStyle/>
          <a:p>
            <a:r>
              <a:rPr lang="en-US" sz="2800" dirty="0"/>
              <a:t>FDSRU and PDSRUs will assign one dedicated team for case investigation, surveillance data management and report preparation</a:t>
            </a:r>
          </a:p>
          <a:p>
            <a:r>
              <a:rPr lang="en-US" sz="2800" dirty="0"/>
              <a:t>FDSRUS and PDSRUs will collect all suspected cases information on </a:t>
            </a:r>
            <a:r>
              <a:rPr lang="en-US" sz="2800" dirty="0" err="1"/>
              <a:t>prestructured</a:t>
            </a:r>
            <a:r>
              <a:rPr lang="en-US" sz="2800" dirty="0"/>
              <a:t> questionnaire from designated hospitals (annex-1)</a:t>
            </a:r>
          </a:p>
          <a:p>
            <a:r>
              <a:rPr lang="en-US" sz="2800" dirty="0"/>
              <a:t>Suspected cases and contacts will be further investigated using pre-structured questionnaire which is already shared with PDSRUs</a:t>
            </a:r>
          </a:p>
          <a:p>
            <a:r>
              <a:rPr lang="en-US" sz="2800" dirty="0"/>
              <a:t>PDSRUs will enter the investigated cases information in an online software developed by NIH Islamabad</a:t>
            </a:r>
            <a:endParaRPr lang="en-PK" sz="2800" dirty="0"/>
          </a:p>
        </p:txBody>
      </p:sp>
    </p:spTree>
    <p:extLst>
      <p:ext uri="{BB962C8B-B14F-4D97-AF65-F5344CB8AC3E}">
        <p14:creationId xmlns:p14="http://schemas.microsoft.com/office/powerpoint/2010/main" val="2892963026"/>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6CAC-9124-43F8-A0A6-7B49E47B3451}"/>
              </a:ext>
            </a:extLst>
          </p:cNvPr>
          <p:cNvSpPr>
            <a:spLocks noGrp="1"/>
          </p:cNvSpPr>
          <p:nvPr>
            <p:ph type="title"/>
          </p:nvPr>
        </p:nvSpPr>
        <p:spPr/>
        <p:txBody>
          <a:bodyPr>
            <a:normAutofit/>
          </a:bodyPr>
          <a:lstStyle/>
          <a:p>
            <a:r>
              <a:rPr lang="en-US" b="1" dirty="0"/>
              <a:t>Contact tracing and data management</a:t>
            </a:r>
            <a:endParaRPr lang="en-PK" dirty="0"/>
          </a:p>
        </p:txBody>
      </p:sp>
      <p:sp>
        <p:nvSpPr>
          <p:cNvPr id="3" name="Content Placeholder 2">
            <a:extLst>
              <a:ext uri="{FF2B5EF4-FFF2-40B4-BE49-F238E27FC236}">
                <a16:creationId xmlns:a16="http://schemas.microsoft.com/office/drawing/2014/main" id="{7B6148B9-DC1B-4B61-8511-3A80AB5A8ADA}"/>
              </a:ext>
            </a:extLst>
          </p:cNvPr>
          <p:cNvSpPr>
            <a:spLocks noGrp="1"/>
          </p:cNvSpPr>
          <p:nvPr>
            <p:ph idx="1"/>
          </p:nvPr>
        </p:nvSpPr>
        <p:spPr>
          <a:xfrm>
            <a:off x="609600" y="1600202"/>
            <a:ext cx="10972800" cy="4190998"/>
          </a:xfrm>
        </p:spPr>
        <p:txBody>
          <a:bodyPr>
            <a:normAutofit fontScale="70000" lnSpcReduction="20000"/>
          </a:bodyPr>
          <a:lstStyle/>
          <a:p>
            <a:r>
              <a:rPr lang="en-US" dirty="0"/>
              <a:t>Airport teams will share data of passengers including contact numbers traveling from China and other infected countries on daily basis with FDSRU in Islamabad and PDSRUs in Provinces</a:t>
            </a:r>
          </a:p>
          <a:p>
            <a:r>
              <a:rPr lang="en-US" dirty="0"/>
              <a:t>Airport Teams will inform respective DSRUs and RRTs regarding suspected cases and RRT will shift these cases to the designated hospitals in their respective areas</a:t>
            </a:r>
          </a:p>
          <a:p>
            <a:r>
              <a:rPr lang="en-US" dirty="0"/>
              <a:t>FDSRU and PDSRUs will maintain database of passengers record received from Airports</a:t>
            </a:r>
          </a:p>
          <a:p>
            <a:r>
              <a:rPr lang="en-US" dirty="0"/>
              <a:t>FDSRU and PDSRUs teams will maintain contact list of suspected cases and will follow up with contacts periodically within 02 incubation periods</a:t>
            </a:r>
          </a:p>
          <a:p>
            <a:r>
              <a:rPr lang="en-US" dirty="0"/>
              <a:t>FDSRU and PDSRU Teams will contact listed passengers periodically to</a:t>
            </a:r>
          </a:p>
          <a:p>
            <a:pPr lvl="1"/>
            <a:r>
              <a:rPr lang="en-US" dirty="0"/>
              <a:t>Ask about any Sign/symptoms related to Corona virus illness</a:t>
            </a:r>
          </a:p>
          <a:p>
            <a:pPr lvl="1"/>
            <a:r>
              <a:rPr lang="en-US" dirty="0"/>
              <a:t>Guide them taking precautionary measures</a:t>
            </a:r>
          </a:p>
          <a:p>
            <a:pPr lvl="1"/>
            <a:r>
              <a:rPr lang="en-US" dirty="0"/>
              <a:t>Guide them to nearest designated hospitals</a:t>
            </a:r>
            <a:endParaRPr lang="en-PK" sz="2400" dirty="0"/>
          </a:p>
        </p:txBody>
      </p:sp>
    </p:spTree>
    <p:extLst>
      <p:ext uri="{BB962C8B-B14F-4D97-AF65-F5344CB8AC3E}">
        <p14:creationId xmlns:p14="http://schemas.microsoft.com/office/powerpoint/2010/main" val="5336308"/>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181C-E25B-40F1-A51D-B3775A0F37EC}"/>
              </a:ext>
            </a:extLst>
          </p:cNvPr>
          <p:cNvSpPr>
            <a:spLocks noGrp="1"/>
          </p:cNvSpPr>
          <p:nvPr>
            <p:ph type="title"/>
          </p:nvPr>
        </p:nvSpPr>
        <p:spPr/>
        <p:txBody>
          <a:bodyPr/>
          <a:lstStyle/>
          <a:p>
            <a:r>
              <a:rPr lang="en-US" dirty="0"/>
              <a:t>Flow of events </a:t>
            </a:r>
            <a:endParaRPr lang="en-PK" dirty="0"/>
          </a:p>
        </p:txBody>
      </p:sp>
      <p:graphicFrame>
        <p:nvGraphicFramePr>
          <p:cNvPr id="4" name="Content Placeholder 3">
            <a:extLst>
              <a:ext uri="{FF2B5EF4-FFF2-40B4-BE49-F238E27FC236}">
                <a16:creationId xmlns:a16="http://schemas.microsoft.com/office/drawing/2014/main" id="{8982231A-F8F2-4012-989E-0F24CC0F8F88}"/>
              </a:ext>
            </a:extLst>
          </p:cNvPr>
          <p:cNvGraphicFramePr>
            <a:graphicFrameLocks noGrp="1"/>
          </p:cNvGraphicFramePr>
          <p:nvPr>
            <p:ph idx="1"/>
            <p:extLst>
              <p:ext uri="{D42A27DB-BD31-4B8C-83A1-F6EECF244321}">
                <p14:modId xmlns:p14="http://schemas.microsoft.com/office/powerpoint/2010/main" val="144934603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331137"/>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D795-C041-4DFA-803A-8AC6BBFED28D}"/>
              </a:ext>
            </a:extLst>
          </p:cNvPr>
          <p:cNvSpPr>
            <a:spLocks noGrp="1"/>
          </p:cNvSpPr>
          <p:nvPr>
            <p:ph type="title"/>
          </p:nvPr>
        </p:nvSpPr>
        <p:spPr/>
        <p:txBody>
          <a:bodyPr/>
          <a:lstStyle/>
          <a:p>
            <a:r>
              <a:rPr lang="en-US" dirty="0"/>
              <a:t>COMPOSITION OF SCREENING TEAM</a:t>
            </a:r>
            <a:endParaRPr lang="en-PK" dirty="0"/>
          </a:p>
        </p:txBody>
      </p:sp>
      <p:sp>
        <p:nvSpPr>
          <p:cNvPr id="3" name="Content Placeholder 2">
            <a:extLst>
              <a:ext uri="{FF2B5EF4-FFF2-40B4-BE49-F238E27FC236}">
                <a16:creationId xmlns:a16="http://schemas.microsoft.com/office/drawing/2014/main" id="{6AB341E4-0690-4ED3-A7A3-1C9ABC055C75}"/>
              </a:ext>
            </a:extLst>
          </p:cNvPr>
          <p:cNvSpPr>
            <a:spLocks noGrp="1"/>
          </p:cNvSpPr>
          <p:nvPr>
            <p:ph idx="1"/>
          </p:nvPr>
        </p:nvSpPr>
        <p:spPr/>
        <p:txBody>
          <a:bodyPr>
            <a:normAutofit fontScale="92500" lnSpcReduction="20000"/>
          </a:bodyPr>
          <a:lstStyle/>
          <a:p>
            <a:r>
              <a:rPr lang="en-US" dirty="0"/>
              <a:t>Team Leader (Airport Health Officer)</a:t>
            </a:r>
          </a:p>
          <a:p>
            <a:r>
              <a:rPr lang="en-US" dirty="0"/>
              <a:t>Medical Management personnel (doctor and/nurse)</a:t>
            </a:r>
          </a:p>
          <a:p>
            <a:r>
              <a:rPr lang="en-US" dirty="0"/>
              <a:t>Logistician</a:t>
            </a:r>
          </a:p>
          <a:p>
            <a:r>
              <a:rPr lang="en-US" dirty="0"/>
              <a:t>Environmental health specialists</a:t>
            </a:r>
          </a:p>
          <a:p>
            <a:r>
              <a:rPr lang="en-US" dirty="0"/>
              <a:t>Hazardous material teams</a:t>
            </a:r>
          </a:p>
          <a:p>
            <a:r>
              <a:rPr lang="en-US" dirty="0"/>
              <a:t>Psychosocial support experts</a:t>
            </a:r>
          </a:p>
          <a:p>
            <a:r>
              <a:rPr lang="en-US" dirty="0"/>
              <a:t>Communication expert</a:t>
            </a:r>
          </a:p>
          <a:p>
            <a:r>
              <a:rPr lang="en-US" dirty="0"/>
              <a:t>IT support / Administrative Staff</a:t>
            </a:r>
          </a:p>
          <a:p>
            <a:r>
              <a:rPr lang="en-US" dirty="0"/>
              <a:t>Ambulance Team</a:t>
            </a:r>
            <a:endParaRPr lang="en-PK" dirty="0"/>
          </a:p>
        </p:txBody>
      </p:sp>
    </p:spTree>
    <p:extLst>
      <p:ext uri="{BB962C8B-B14F-4D97-AF65-F5344CB8AC3E}">
        <p14:creationId xmlns:p14="http://schemas.microsoft.com/office/powerpoint/2010/main" val="2887301301"/>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C14D-A65C-4B03-9E64-73E4A5C9BD77}"/>
              </a:ext>
            </a:extLst>
          </p:cNvPr>
          <p:cNvSpPr>
            <a:spLocks noGrp="1"/>
          </p:cNvSpPr>
          <p:nvPr>
            <p:ph type="title"/>
          </p:nvPr>
        </p:nvSpPr>
        <p:spPr/>
        <p:txBody>
          <a:bodyPr/>
          <a:lstStyle/>
          <a:p>
            <a:r>
              <a:rPr lang="en-US" dirty="0"/>
              <a:t>SOPs for Screening Team </a:t>
            </a:r>
            <a:endParaRPr lang="en-PK" dirty="0"/>
          </a:p>
        </p:txBody>
      </p:sp>
      <p:sp>
        <p:nvSpPr>
          <p:cNvPr id="3" name="Content Placeholder 2">
            <a:extLst>
              <a:ext uri="{FF2B5EF4-FFF2-40B4-BE49-F238E27FC236}">
                <a16:creationId xmlns:a16="http://schemas.microsoft.com/office/drawing/2014/main" id="{4F9BC3F2-702A-436F-A26A-C5CBA1119D07}"/>
              </a:ext>
            </a:extLst>
          </p:cNvPr>
          <p:cNvSpPr>
            <a:spLocks noGrp="1"/>
          </p:cNvSpPr>
          <p:nvPr>
            <p:ph idx="1"/>
          </p:nvPr>
        </p:nvSpPr>
        <p:spPr/>
        <p:txBody>
          <a:bodyPr>
            <a:normAutofit fontScale="55000" lnSpcReduction="20000"/>
          </a:bodyPr>
          <a:lstStyle/>
          <a:p>
            <a:r>
              <a:rPr lang="en-US" dirty="0"/>
              <a:t>Team lead will prepare operational plan about how to screen flight before arrival of the flight</a:t>
            </a:r>
          </a:p>
          <a:p>
            <a:r>
              <a:rPr lang="en-US" dirty="0"/>
              <a:t>Team will lead will brief the team, and assign roles and responsibilities to every team member</a:t>
            </a:r>
          </a:p>
          <a:p>
            <a:r>
              <a:rPr lang="en-US" dirty="0"/>
              <a:t>Upon arrival of flight screening personnel will welcome the passengers, take their health declaration forms, check fever through thermal guns, mark red or green on the form, and then guide them to relevant counter.</a:t>
            </a:r>
          </a:p>
          <a:p>
            <a:r>
              <a:rPr lang="en-US" dirty="0"/>
              <a:t>Psychosocial experts on health counter will counsel the passengers and handover necessary IEC material to them.</a:t>
            </a:r>
          </a:p>
          <a:p>
            <a:r>
              <a:rPr lang="en-US" dirty="0"/>
              <a:t>Medical management personnel will carry out preliminary interview of the suspected case as per case definition and assess whether the passenger fulfil criteria of suspected case or not.</a:t>
            </a:r>
          </a:p>
          <a:p>
            <a:r>
              <a:rPr lang="en-US" dirty="0"/>
              <a:t>If passenger do not fulfil criteria of suspected case, then they will guide them to health counter.</a:t>
            </a:r>
          </a:p>
          <a:p>
            <a:r>
              <a:rPr lang="en-US" dirty="0"/>
              <a:t>If passenger fulfil the criterial of suspected case then they will provide mask to passenger and ask psychosocial expert to counsel them.</a:t>
            </a:r>
          </a:p>
          <a:p>
            <a:r>
              <a:rPr lang="en-US" dirty="0"/>
              <a:t>Medical management personnel then inform team lead.</a:t>
            </a:r>
          </a:p>
          <a:p>
            <a:r>
              <a:rPr lang="en-US" dirty="0"/>
              <a:t>Team lead will inform Rapid Response Team (RRT) and take suspected case to separate room / area.</a:t>
            </a:r>
          </a:p>
          <a:p>
            <a:r>
              <a:rPr lang="en-US" dirty="0"/>
              <a:t>Team lead will make necessary arrangements before arrival of RRT.</a:t>
            </a:r>
            <a:endParaRPr lang="en-PK" dirty="0"/>
          </a:p>
        </p:txBody>
      </p:sp>
    </p:spTree>
    <p:extLst>
      <p:ext uri="{BB962C8B-B14F-4D97-AF65-F5344CB8AC3E}">
        <p14:creationId xmlns:p14="http://schemas.microsoft.com/office/powerpoint/2010/main" val="1515289011"/>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EDD2-93E4-4755-B837-7C74F35271ED}"/>
              </a:ext>
            </a:extLst>
          </p:cNvPr>
          <p:cNvSpPr>
            <a:spLocks noGrp="1"/>
          </p:cNvSpPr>
          <p:nvPr>
            <p:ph type="title"/>
          </p:nvPr>
        </p:nvSpPr>
        <p:spPr/>
        <p:txBody>
          <a:bodyPr/>
          <a:lstStyle/>
          <a:p>
            <a:r>
              <a:rPr lang="en-US" dirty="0"/>
              <a:t>SOPs for screening team</a:t>
            </a:r>
            <a:endParaRPr lang="en-PK" dirty="0"/>
          </a:p>
        </p:txBody>
      </p:sp>
      <p:sp>
        <p:nvSpPr>
          <p:cNvPr id="3" name="Content Placeholder 2">
            <a:extLst>
              <a:ext uri="{FF2B5EF4-FFF2-40B4-BE49-F238E27FC236}">
                <a16:creationId xmlns:a16="http://schemas.microsoft.com/office/drawing/2014/main" id="{787EA249-B94F-4046-82FA-4070CBB0BE3D}"/>
              </a:ext>
            </a:extLst>
          </p:cNvPr>
          <p:cNvSpPr>
            <a:spLocks noGrp="1"/>
          </p:cNvSpPr>
          <p:nvPr>
            <p:ph idx="1"/>
          </p:nvPr>
        </p:nvSpPr>
        <p:spPr/>
        <p:txBody>
          <a:bodyPr>
            <a:normAutofit fontScale="85000" lnSpcReduction="10000"/>
          </a:bodyPr>
          <a:lstStyle/>
          <a:p>
            <a:r>
              <a:rPr lang="en-US" dirty="0"/>
              <a:t>IT support / Administrative Staff will carry out necessary administrative procedure with immigration and airport administration.</a:t>
            </a:r>
          </a:p>
          <a:p>
            <a:r>
              <a:rPr lang="en-US" dirty="0"/>
              <a:t>Communication expert will talk to family or persons who came to receive the passenger and counsel them.</a:t>
            </a:r>
          </a:p>
          <a:p>
            <a:r>
              <a:rPr lang="en-US" dirty="0"/>
              <a:t>If required communication expert will communicate with media also.</a:t>
            </a:r>
          </a:p>
          <a:p>
            <a:r>
              <a:rPr lang="en-US" dirty="0"/>
              <a:t>If necessary, ambulance team will take suspected case to another retention area near airport whether RRT will arrive and carry out their required procedures.</a:t>
            </a:r>
          </a:p>
          <a:p>
            <a:r>
              <a:rPr lang="en-US" dirty="0"/>
              <a:t>Team lead will remain in coordination with RRT for further procedures.</a:t>
            </a:r>
            <a:endParaRPr lang="en-PK" dirty="0"/>
          </a:p>
        </p:txBody>
      </p:sp>
    </p:spTree>
    <p:extLst>
      <p:ext uri="{BB962C8B-B14F-4D97-AF65-F5344CB8AC3E}">
        <p14:creationId xmlns:p14="http://schemas.microsoft.com/office/powerpoint/2010/main" val="4003937123"/>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A584-8B8B-4F6B-ABA7-748E516A18A1}"/>
              </a:ext>
            </a:extLst>
          </p:cNvPr>
          <p:cNvSpPr>
            <a:spLocks noGrp="1"/>
          </p:cNvSpPr>
          <p:nvPr>
            <p:ph type="title"/>
          </p:nvPr>
        </p:nvSpPr>
        <p:spPr/>
        <p:txBody>
          <a:bodyPr>
            <a:normAutofit fontScale="90000"/>
          </a:bodyPr>
          <a:lstStyle/>
          <a:p>
            <a:r>
              <a:rPr lang="en-US" dirty="0"/>
              <a:t>COMPOSITION OF RAPID RESPONSE TEAM</a:t>
            </a:r>
            <a:endParaRPr lang="en-PK" dirty="0"/>
          </a:p>
        </p:txBody>
      </p:sp>
      <p:sp>
        <p:nvSpPr>
          <p:cNvPr id="3" name="Content Placeholder 2">
            <a:extLst>
              <a:ext uri="{FF2B5EF4-FFF2-40B4-BE49-F238E27FC236}">
                <a16:creationId xmlns:a16="http://schemas.microsoft.com/office/drawing/2014/main" id="{BBEDD29C-E9AC-47D5-BCBD-F68B63CB086B}"/>
              </a:ext>
            </a:extLst>
          </p:cNvPr>
          <p:cNvSpPr>
            <a:spLocks noGrp="1"/>
          </p:cNvSpPr>
          <p:nvPr>
            <p:ph idx="1"/>
          </p:nvPr>
        </p:nvSpPr>
        <p:spPr/>
        <p:txBody>
          <a:bodyPr>
            <a:normAutofit fontScale="70000" lnSpcReduction="20000"/>
          </a:bodyPr>
          <a:lstStyle/>
          <a:p>
            <a:r>
              <a:rPr lang="en-US" dirty="0"/>
              <a:t>Team Leader (DHO / need based)</a:t>
            </a:r>
          </a:p>
          <a:p>
            <a:r>
              <a:rPr lang="en-US" dirty="0"/>
              <a:t>Medical Management personnel (doctor and/nurse)</a:t>
            </a:r>
          </a:p>
          <a:p>
            <a:r>
              <a:rPr lang="en-US" dirty="0"/>
              <a:t>Epidemiologist/Surveillance Officer</a:t>
            </a:r>
          </a:p>
          <a:p>
            <a:r>
              <a:rPr lang="en-US" dirty="0"/>
              <a:t>Communication expert</a:t>
            </a:r>
          </a:p>
          <a:p>
            <a:r>
              <a:rPr lang="en-US" dirty="0"/>
              <a:t>Logistician</a:t>
            </a:r>
          </a:p>
          <a:p>
            <a:r>
              <a:rPr lang="en-US" dirty="0"/>
              <a:t>Laboratorians</a:t>
            </a:r>
          </a:p>
          <a:p>
            <a:r>
              <a:rPr lang="en-US" dirty="0"/>
              <a:t>Infection Prevention and Control expert</a:t>
            </a:r>
          </a:p>
          <a:p>
            <a:r>
              <a:rPr lang="en-US" dirty="0"/>
              <a:t>Psychosocial support experts</a:t>
            </a:r>
          </a:p>
          <a:p>
            <a:r>
              <a:rPr lang="en-US" dirty="0"/>
              <a:t>Environmental health specialists</a:t>
            </a:r>
          </a:p>
          <a:p>
            <a:r>
              <a:rPr lang="en-US" dirty="0"/>
              <a:t>Hazardous material teams</a:t>
            </a:r>
          </a:p>
          <a:p>
            <a:r>
              <a:rPr lang="en-US" dirty="0"/>
              <a:t>Media expert</a:t>
            </a:r>
          </a:p>
          <a:p>
            <a:r>
              <a:rPr lang="en-US" dirty="0"/>
              <a:t>IT support / Administrative Staff</a:t>
            </a:r>
          </a:p>
          <a:p>
            <a:r>
              <a:rPr lang="en-US" dirty="0"/>
              <a:t>Ambulance Team</a:t>
            </a:r>
            <a:endParaRPr lang="en-PK" dirty="0"/>
          </a:p>
        </p:txBody>
      </p:sp>
    </p:spTree>
    <p:extLst>
      <p:ext uri="{BB962C8B-B14F-4D97-AF65-F5344CB8AC3E}">
        <p14:creationId xmlns:p14="http://schemas.microsoft.com/office/powerpoint/2010/main" val="31042787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5F20-3E89-4DBC-8D26-8AFA15DFE7B2}"/>
              </a:ext>
            </a:extLst>
          </p:cNvPr>
          <p:cNvSpPr>
            <a:spLocks noGrp="1"/>
          </p:cNvSpPr>
          <p:nvPr>
            <p:ph type="title"/>
          </p:nvPr>
        </p:nvSpPr>
        <p:spPr/>
        <p:txBody>
          <a:bodyPr/>
          <a:lstStyle/>
          <a:p>
            <a:r>
              <a:rPr lang="en-US" dirty="0"/>
              <a:t>Virology</a:t>
            </a:r>
            <a:endParaRPr lang="en-PK" dirty="0"/>
          </a:p>
        </p:txBody>
      </p:sp>
      <p:sp>
        <p:nvSpPr>
          <p:cNvPr id="3" name="Content Placeholder 2">
            <a:extLst>
              <a:ext uri="{FF2B5EF4-FFF2-40B4-BE49-F238E27FC236}">
                <a16:creationId xmlns:a16="http://schemas.microsoft.com/office/drawing/2014/main" id="{33BC4D64-6F85-461E-84C4-23B7CB61258F}"/>
              </a:ext>
            </a:extLst>
          </p:cNvPr>
          <p:cNvSpPr>
            <a:spLocks noGrp="1"/>
          </p:cNvSpPr>
          <p:nvPr>
            <p:ph idx="1"/>
          </p:nvPr>
        </p:nvSpPr>
        <p:spPr/>
        <p:txBody>
          <a:bodyPr>
            <a:normAutofit fontScale="77500" lnSpcReduction="20000"/>
          </a:bodyPr>
          <a:lstStyle/>
          <a:p>
            <a:endParaRPr lang="en-PK" dirty="0"/>
          </a:p>
          <a:p>
            <a:r>
              <a:rPr lang="en-US" dirty="0"/>
              <a:t>Coronaviruses are named for the crown-like spikes on their surface. </a:t>
            </a:r>
          </a:p>
          <a:p>
            <a:r>
              <a:rPr lang="en-US" dirty="0"/>
              <a:t>Human coronaviruses were first identified in the mid-1960s.</a:t>
            </a:r>
          </a:p>
          <a:p>
            <a:r>
              <a:rPr lang="en-US" dirty="0"/>
              <a:t>The natural wildlife reservoir of COVID-19 and intermediate host has not been confirmed </a:t>
            </a:r>
          </a:p>
          <a:p>
            <a:r>
              <a:rPr lang="en-US" dirty="0"/>
              <a:t>Suggested that the it has bat origins, just like the viruses responsible for SARS, and MERS. SARS-CoV-2 has approximately 79% sequence identity to SARS-</a:t>
            </a:r>
            <a:r>
              <a:rPr lang="en-US" dirty="0" err="1"/>
              <a:t>CoV</a:t>
            </a:r>
            <a:r>
              <a:rPr lang="en-US" dirty="0"/>
              <a:t> and 50% to MERS-</a:t>
            </a:r>
            <a:r>
              <a:rPr lang="en-US" dirty="0" err="1"/>
              <a:t>CoV</a:t>
            </a:r>
            <a:r>
              <a:rPr lang="en-US" dirty="0"/>
              <a:t>.</a:t>
            </a:r>
          </a:p>
          <a:p>
            <a:r>
              <a:rPr lang="en-US" dirty="0"/>
              <a:t>The novel coronavirus is 96% identical at the whole genome level to a bat </a:t>
            </a:r>
            <a:r>
              <a:rPr lang="en-US" dirty="0" err="1"/>
              <a:t>betacoronavirus</a:t>
            </a:r>
            <a:endParaRPr lang="en-US" dirty="0"/>
          </a:p>
          <a:p>
            <a:endParaRPr lang="en-US" dirty="0"/>
          </a:p>
          <a:p>
            <a:r>
              <a:rPr lang="en-US" dirty="0"/>
              <a:t> </a:t>
            </a:r>
            <a:endParaRPr lang="en-PK" dirty="0"/>
          </a:p>
        </p:txBody>
      </p:sp>
    </p:spTree>
    <p:extLst>
      <p:ext uri="{BB962C8B-B14F-4D97-AF65-F5344CB8AC3E}">
        <p14:creationId xmlns:p14="http://schemas.microsoft.com/office/powerpoint/2010/main" val="3601343005"/>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A584-8B8B-4F6B-ABA7-748E516A18A1}"/>
              </a:ext>
            </a:extLst>
          </p:cNvPr>
          <p:cNvSpPr>
            <a:spLocks noGrp="1"/>
          </p:cNvSpPr>
          <p:nvPr>
            <p:ph type="title"/>
          </p:nvPr>
        </p:nvSpPr>
        <p:spPr/>
        <p:txBody>
          <a:bodyPr>
            <a:normAutofit/>
          </a:bodyPr>
          <a:lstStyle/>
          <a:p>
            <a:r>
              <a:rPr lang="en-US" dirty="0"/>
              <a:t>SOPs OF RAPID RESPONSE TEAM</a:t>
            </a:r>
            <a:endParaRPr lang="en-PK" dirty="0"/>
          </a:p>
        </p:txBody>
      </p:sp>
      <p:sp>
        <p:nvSpPr>
          <p:cNvPr id="3" name="Content Placeholder 2">
            <a:extLst>
              <a:ext uri="{FF2B5EF4-FFF2-40B4-BE49-F238E27FC236}">
                <a16:creationId xmlns:a16="http://schemas.microsoft.com/office/drawing/2014/main" id="{BBEDD29C-E9AC-47D5-BCBD-F68B63CB086B}"/>
              </a:ext>
            </a:extLst>
          </p:cNvPr>
          <p:cNvSpPr>
            <a:spLocks noGrp="1"/>
          </p:cNvSpPr>
          <p:nvPr>
            <p:ph idx="1"/>
          </p:nvPr>
        </p:nvSpPr>
        <p:spPr/>
        <p:txBody>
          <a:bodyPr>
            <a:normAutofit fontScale="55000" lnSpcReduction="20000"/>
          </a:bodyPr>
          <a:lstStyle/>
          <a:p>
            <a:r>
              <a:rPr lang="en-US" dirty="0"/>
              <a:t>Preparation for field work and briefing to the team.</a:t>
            </a:r>
          </a:p>
          <a:p>
            <a:r>
              <a:rPr lang="en-US" dirty="0"/>
              <a:t>Team lead assign and clarify roles and responsibilities to every team member</a:t>
            </a:r>
          </a:p>
          <a:p>
            <a:r>
              <a:rPr lang="en-US" dirty="0"/>
              <a:t>Upon receipt of information from Airport health department (CHE), Team lead will communicate with all relevant stakeholder and inform about time of departure and time of arrival from destination to airport and from airport to hospital.</a:t>
            </a:r>
          </a:p>
          <a:p>
            <a:r>
              <a:rPr lang="en-US" dirty="0"/>
              <a:t>Team will arrive at airport as per plan laid out on need basis.</a:t>
            </a:r>
          </a:p>
          <a:p>
            <a:r>
              <a:rPr lang="en-US" dirty="0"/>
              <a:t>Team lead will coordinate / report to airport health department and take all relevant details.</a:t>
            </a:r>
          </a:p>
          <a:p>
            <a:r>
              <a:rPr lang="en-US" dirty="0"/>
              <a:t>Medical management personnel will approach suspected case in PPE, and take passenger to ambulance</a:t>
            </a:r>
          </a:p>
          <a:p>
            <a:r>
              <a:rPr lang="en-US" dirty="0"/>
              <a:t>Psychosocial support experts will carry out counselling of the suspected case, his family members, general passengers, airport staff etc.</a:t>
            </a:r>
          </a:p>
          <a:p>
            <a:r>
              <a:rPr lang="en-US" dirty="0"/>
              <a:t>Media expert will handle media if required</a:t>
            </a:r>
          </a:p>
          <a:p>
            <a:r>
              <a:rPr lang="en-US" dirty="0"/>
              <a:t>IPC team and hazardous control team will disinfect the area and safely dispose of waste if required.</a:t>
            </a:r>
          </a:p>
          <a:p>
            <a:r>
              <a:rPr lang="en-US" dirty="0"/>
              <a:t>IT support / Administrative Staff will conduct relevant administrative procedures with CHE, airport authorities, immigration and other relevant stakeholders.</a:t>
            </a:r>
            <a:endParaRPr lang="en-PK" dirty="0"/>
          </a:p>
        </p:txBody>
      </p:sp>
    </p:spTree>
    <p:extLst>
      <p:ext uri="{BB962C8B-B14F-4D97-AF65-F5344CB8AC3E}">
        <p14:creationId xmlns:p14="http://schemas.microsoft.com/office/powerpoint/2010/main" val="1066826612"/>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A584-8B8B-4F6B-ABA7-748E516A18A1}"/>
              </a:ext>
            </a:extLst>
          </p:cNvPr>
          <p:cNvSpPr>
            <a:spLocks noGrp="1"/>
          </p:cNvSpPr>
          <p:nvPr>
            <p:ph type="title"/>
          </p:nvPr>
        </p:nvSpPr>
        <p:spPr/>
        <p:txBody>
          <a:bodyPr>
            <a:normAutofit/>
          </a:bodyPr>
          <a:lstStyle/>
          <a:p>
            <a:r>
              <a:rPr lang="en-US" dirty="0"/>
              <a:t>SOPs OF RAPID RESPONSE TEAM</a:t>
            </a:r>
            <a:endParaRPr lang="en-PK" dirty="0"/>
          </a:p>
        </p:txBody>
      </p:sp>
      <p:sp>
        <p:nvSpPr>
          <p:cNvPr id="3" name="Content Placeholder 2">
            <a:extLst>
              <a:ext uri="{FF2B5EF4-FFF2-40B4-BE49-F238E27FC236}">
                <a16:creationId xmlns:a16="http://schemas.microsoft.com/office/drawing/2014/main" id="{BBEDD29C-E9AC-47D5-BCBD-F68B63CB086B}"/>
              </a:ext>
            </a:extLst>
          </p:cNvPr>
          <p:cNvSpPr>
            <a:spLocks noGrp="1"/>
          </p:cNvSpPr>
          <p:nvPr>
            <p:ph idx="1"/>
          </p:nvPr>
        </p:nvSpPr>
        <p:spPr>
          <a:xfrm>
            <a:off x="609600" y="1600201"/>
            <a:ext cx="10972800" cy="4495799"/>
          </a:xfrm>
        </p:spPr>
        <p:txBody>
          <a:bodyPr>
            <a:normAutofit fontScale="70000" lnSpcReduction="20000"/>
          </a:bodyPr>
          <a:lstStyle/>
          <a:p>
            <a:r>
              <a:rPr lang="en-US" dirty="0"/>
              <a:t>Ambulance team will coordinate with designated hospital focal point or relevant staff for arrival time of patient to make necessary arrangements.</a:t>
            </a:r>
          </a:p>
          <a:p>
            <a:r>
              <a:rPr lang="en-US" dirty="0"/>
              <a:t>Medical management personnel will coordinate with focal person of hospital and provide all information and necessary instruction as required.</a:t>
            </a:r>
          </a:p>
          <a:p>
            <a:r>
              <a:rPr lang="en-US" dirty="0"/>
              <a:t>Epidemiologist / Disease Surveillance Officer will take all relevant data of the suspected case, and close contacts.</a:t>
            </a:r>
          </a:p>
          <a:p>
            <a:r>
              <a:rPr lang="en-US" dirty="0"/>
              <a:t>Team lead will ascertain that all the relevant procedures will be followed before leaving airport</a:t>
            </a:r>
          </a:p>
          <a:p>
            <a:r>
              <a:rPr lang="en-US" dirty="0"/>
              <a:t>Normalcy on airport will be maintained and no routine process will be halted.</a:t>
            </a:r>
          </a:p>
          <a:p>
            <a:r>
              <a:rPr lang="en-US" dirty="0"/>
              <a:t>Team lead will share data with relevant stakeholders.</a:t>
            </a:r>
          </a:p>
          <a:p>
            <a:r>
              <a:rPr lang="en-US" dirty="0"/>
              <a:t>Team lead will debrief to the team and give more instruction to team on basis of gaps if identified during the work.</a:t>
            </a:r>
            <a:endParaRPr lang="en-PK" dirty="0"/>
          </a:p>
        </p:txBody>
      </p:sp>
    </p:spTree>
    <p:extLst>
      <p:ext uri="{BB962C8B-B14F-4D97-AF65-F5344CB8AC3E}">
        <p14:creationId xmlns:p14="http://schemas.microsoft.com/office/powerpoint/2010/main" val="2095950583"/>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CA01-3FDC-467F-BA26-497526F724E3}"/>
              </a:ext>
            </a:extLst>
          </p:cNvPr>
          <p:cNvSpPr>
            <a:spLocks noGrp="1"/>
          </p:cNvSpPr>
          <p:nvPr>
            <p:ph type="title"/>
          </p:nvPr>
        </p:nvSpPr>
        <p:spPr/>
        <p:txBody>
          <a:bodyPr>
            <a:normAutofit fontScale="90000"/>
          </a:bodyPr>
          <a:lstStyle/>
          <a:p>
            <a:r>
              <a:rPr lang="en-US" b="1" dirty="0"/>
              <a:t>Composition of Disease Surveillance Team</a:t>
            </a:r>
            <a:endParaRPr lang="en-PK" dirty="0"/>
          </a:p>
        </p:txBody>
      </p:sp>
      <p:sp>
        <p:nvSpPr>
          <p:cNvPr id="3" name="Content Placeholder 2">
            <a:extLst>
              <a:ext uri="{FF2B5EF4-FFF2-40B4-BE49-F238E27FC236}">
                <a16:creationId xmlns:a16="http://schemas.microsoft.com/office/drawing/2014/main" id="{C1224606-8D0E-4DCB-B54C-7D85D701FA1C}"/>
              </a:ext>
            </a:extLst>
          </p:cNvPr>
          <p:cNvSpPr>
            <a:spLocks noGrp="1"/>
          </p:cNvSpPr>
          <p:nvPr>
            <p:ph idx="1"/>
          </p:nvPr>
        </p:nvSpPr>
        <p:spPr/>
        <p:txBody>
          <a:bodyPr>
            <a:normAutofit fontScale="70000" lnSpcReduction="20000"/>
          </a:bodyPr>
          <a:lstStyle/>
          <a:p>
            <a:r>
              <a:rPr lang="en-US" dirty="0"/>
              <a:t>Team Leader (TSO FELTP / need based)</a:t>
            </a:r>
          </a:p>
          <a:p>
            <a:r>
              <a:rPr lang="en-US" dirty="0"/>
              <a:t>Medical Management personnel (doctor and/nurse)</a:t>
            </a:r>
          </a:p>
          <a:p>
            <a:r>
              <a:rPr lang="en-US" dirty="0"/>
              <a:t>Epidemiologist/Surveillance Officer</a:t>
            </a:r>
          </a:p>
          <a:p>
            <a:r>
              <a:rPr lang="en-US" dirty="0"/>
              <a:t>Communication expert</a:t>
            </a:r>
          </a:p>
          <a:p>
            <a:r>
              <a:rPr lang="en-US" dirty="0"/>
              <a:t>Logistician</a:t>
            </a:r>
          </a:p>
          <a:p>
            <a:r>
              <a:rPr lang="en-US" dirty="0"/>
              <a:t>Laboratorians</a:t>
            </a:r>
          </a:p>
          <a:p>
            <a:r>
              <a:rPr lang="en-US" dirty="0"/>
              <a:t>Infection Prevention and Control expert</a:t>
            </a:r>
          </a:p>
          <a:p>
            <a:r>
              <a:rPr lang="en-US" dirty="0"/>
              <a:t>Psychosocial support experts</a:t>
            </a:r>
          </a:p>
          <a:p>
            <a:r>
              <a:rPr lang="en-US" dirty="0"/>
              <a:t>Environmental health specialists</a:t>
            </a:r>
          </a:p>
          <a:p>
            <a:r>
              <a:rPr lang="en-US" dirty="0"/>
              <a:t>Hazardous material teams</a:t>
            </a:r>
          </a:p>
          <a:p>
            <a:r>
              <a:rPr lang="en-US" dirty="0"/>
              <a:t>Media expert</a:t>
            </a:r>
          </a:p>
          <a:p>
            <a:r>
              <a:rPr lang="en-US" dirty="0"/>
              <a:t>IT support / Administrative Staff</a:t>
            </a:r>
          </a:p>
          <a:p>
            <a:r>
              <a:rPr lang="en-US" dirty="0"/>
              <a:t>Ambulance Team</a:t>
            </a:r>
            <a:endParaRPr lang="en-PK" dirty="0"/>
          </a:p>
        </p:txBody>
      </p:sp>
    </p:spTree>
    <p:extLst>
      <p:ext uri="{BB962C8B-B14F-4D97-AF65-F5344CB8AC3E}">
        <p14:creationId xmlns:p14="http://schemas.microsoft.com/office/powerpoint/2010/main" val="1339119948"/>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8FA6-DC18-4975-87BC-C2F3E1462BDA}"/>
              </a:ext>
            </a:extLst>
          </p:cNvPr>
          <p:cNvSpPr>
            <a:spLocks noGrp="1"/>
          </p:cNvSpPr>
          <p:nvPr>
            <p:ph type="title"/>
          </p:nvPr>
        </p:nvSpPr>
        <p:spPr/>
        <p:txBody>
          <a:bodyPr/>
          <a:lstStyle/>
          <a:p>
            <a:r>
              <a:rPr lang="en-US" dirty="0"/>
              <a:t>SOPs for Disease Surveillance Team</a:t>
            </a:r>
            <a:endParaRPr lang="en-PK" dirty="0"/>
          </a:p>
        </p:txBody>
      </p:sp>
      <p:sp>
        <p:nvSpPr>
          <p:cNvPr id="3" name="Content Placeholder 2">
            <a:extLst>
              <a:ext uri="{FF2B5EF4-FFF2-40B4-BE49-F238E27FC236}">
                <a16:creationId xmlns:a16="http://schemas.microsoft.com/office/drawing/2014/main" id="{82748702-3467-4DCA-9A46-BD992223BEDE}"/>
              </a:ext>
            </a:extLst>
          </p:cNvPr>
          <p:cNvSpPr>
            <a:spLocks noGrp="1"/>
          </p:cNvSpPr>
          <p:nvPr>
            <p:ph idx="1"/>
          </p:nvPr>
        </p:nvSpPr>
        <p:spPr/>
        <p:txBody>
          <a:bodyPr>
            <a:normAutofit fontScale="62500" lnSpcReduction="20000"/>
          </a:bodyPr>
          <a:lstStyle/>
          <a:p>
            <a:r>
              <a:rPr lang="en-US" dirty="0"/>
              <a:t>Preparation for field work plan and briefing to the team.</a:t>
            </a:r>
          </a:p>
          <a:p>
            <a:r>
              <a:rPr lang="en-US" dirty="0"/>
              <a:t>Team lead assign and clarify roles and responsibilities to every team member</a:t>
            </a:r>
          </a:p>
          <a:p>
            <a:r>
              <a:rPr lang="en-US" dirty="0"/>
              <a:t>Upon receipt of information from Rapid Response Team (RRT), Team lead will communicate with all relevant stakeholder and inform about plan for contact tracing.</a:t>
            </a:r>
          </a:p>
          <a:p>
            <a:r>
              <a:rPr lang="en-US" dirty="0"/>
              <a:t>Team lead will all relevant details from RRT.</a:t>
            </a:r>
          </a:p>
          <a:p>
            <a:r>
              <a:rPr lang="en-US" dirty="0"/>
              <a:t>Logistician will make all the necessary logistic arrangements</a:t>
            </a:r>
          </a:p>
          <a:p>
            <a:r>
              <a:rPr lang="en-US" dirty="0"/>
              <a:t>Team will go to the area of residence of close contacts of suspected case as per plan laid out on need basis.</a:t>
            </a:r>
          </a:p>
          <a:p>
            <a:r>
              <a:rPr lang="en-US" dirty="0"/>
              <a:t>Epidemiologist conduct active contact tracing and use questionnaire developed by </a:t>
            </a:r>
            <a:r>
              <a:rPr lang="en-US" dirty="0" err="1"/>
              <a:t>MoNHSRC</a:t>
            </a:r>
            <a:r>
              <a:rPr lang="en-US" dirty="0"/>
              <a:t>, NIH &amp; CHE or use standard WHO guidelines.</a:t>
            </a:r>
          </a:p>
          <a:p>
            <a:r>
              <a:rPr lang="en-US" dirty="0"/>
              <a:t>Medical management personnel will carry out preliminary examination of close contact and assess whether the contact need to be hospitalized or quarantined at home.</a:t>
            </a:r>
          </a:p>
          <a:p>
            <a:r>
              <a:rPr lang="en-US" dirty="0"/>
              <a:t>Psychosocial support experts will carry out health awareness and education session in the community.</a:t>
            </a:r>
          </a:p>
          <a:p>
            <a:r>
              <a:rPr lang="en-US" dirty="0"/>
              <a:t>Media expert will handle media if required</a:t>
            </a:r>
            <a:endParaRPr lang="en-PK" dirty="0"/>
          </a:p>
        </p:txBody>
      </p:sp>
    </p:spTree>
    <p:extLst>
      <p:ext uri="{BB962C8B-B14F-4D97-AF65-F5344CB8AC3E}">
        <p14:creationId xmlns:p14="http://schemas.microsoft.com/office/powerpoint/2010/main" val="2462818487"/>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9B06-6E41-4249-A367-5EFAA246C24C}"/>
              </a:ext>
            </a:extLst>
          </p:cNvPr>
          <p:cNvSpPr>
            <a:spLocks noGrp="1"/>
          </p:cNvSpPr>
          <p:nvPr>
            <p:ph type="title"/>
          </p:nvPr>
        </p:nvSpPr>
        <p:spPr/>
        <p:txBody>
          <a:bodyPr/>
          <a:lstStyle/>
          <a:p>
            <a:r>
              <a:rPr lang="en-US" dirty="0"/>
              <a:t>SOPs for Disease Surveillance Team</a:t>
            </a:r>
            <a:endParaRPr lang="en-PK" dirty="0"/>
          </a:p>
        </p:txBody>
      </p:sp>
      <p:sp>
        <p:nvSpPr>
          <p:cNvPr id="3" name="Content Placeholder 2">
            <a:extLst>
              <a:ext uri="{FF2B5EF4-FFF2-40B4-BE49-F238E27FC236}">
                <a16:creationId xmlns:a16="http://schemas.microsoft.com/office/drawing/2014/main" id="{3FB2FBE0-D94E-4845-AB5A-842557772C21}"/>
              </a:ext>
            </a:extLst>
          </p:cNvPr>
          <p:cNvSpPr>
            <a:spLocks noGrp="1"/>
          </p:cNvSpPr>
          <p:nvPr>
            <p:ph idx="1"/>
          </p:nvPr>
        </p:nvSpPr>
        <p:spPr/>
        <p:txBody>
          <a:bodyPr>
            <a:normAutofit fontScale="70000" lnSpcReduction="20000"/>
          </a:bodyPr>
          <a:lstStyle/>
          <a:p>
            <a:r>
              <a:rPr lang="en-US" dirty="0"/>
              <a:t>IPC team and hazardous control team will disinfect the area and safely dispose of</a:t>
            </a:r>
          </a:p>
          <a:p>
            <a:r>
              <a:rPr lang="en-US" dirty="0"/>
              <a:t>waste if required.</a:t>
            </a:r>
          </a:p>
          <a:p>
            <a:r>
              <a:rPr lang="en-US" dirty="0"/>
              <a:t>IT support / Administrative Staff will conduct relevant administrative procedures with CHE, airport authorities, immigration and other relevant stakeholders.</a:t>
            </a:r>
          </a:p>
          <a:p>
            <a:r>
              <a:rPr lang="en-US" dirty="0"/>
              <a:t>Ambulance team will coordinate with designated hospital focal point or relevant staff for arrival time of patient to make necessary arrangements.</a:t>
            </a:r>
          </a:p>
          <a:p>
            <a:r>
              <a:rPr lang="en-US" dirty="0"/>
              <a:t>Medical management personnel will coordinate with focal person of hospital and provide all information and necessary instruction as required.</a:t>
            </a:r>
          </a:p>
          <a:p>
            <a:r>
              <a:rPr lang="en-US" dirty="0"/>
              <a:t>Team lead will ascertain that all the relevant procedures will be followed before leaving the area.</a:t>
            </a:r>
          </a:p>
          <a:p>
            <a:r>
              <a:rPr lang="en-US" dirty="0"/>
              <a:t>Normalcy in the area will be maintained and no routine work will be halted.</a:t>
            </a:r>
          </a:p>
          <a:p>
            <a:r>
              <a:rPr lang="en-US" dirty="0"/>
              <a:t>Team lead will share data with relevant stakeholders.</a:t>
            </a:r>
          </a:p>
          <a:p>
            <a:r>
              <a:rPr lang="en-US" dirty="0"/>
              <a:t>Team lead will debrief to the team and give more instruction to team on basis of gaps if identified during the work.</a:t>
            </a:r>
            <a:endParaRPr lang="en-PK" dirty="0"/>
          </a:p>
        </p:txBody>
      </p:sp>
    </p:spTree>
    <p:extLst>
      <p:ext uri="{BB962C8B-B14F-4D97-AF65-F5344CB8AC3E}">
        <p14:creationId xmlns:p14="http://schemas.microsoft.com/office/powerpoint/2010/main" val="1854322641"/>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9253C-7E0D-4194-8E15-A774B7B74FF8}"/>
              </a:ext>
            </a:extLst>
          </p:cNvPr>
          <p:cNvSpPr>
            <a:spLocks noGrp="1"/>
          </p:cNvSpPr>
          <p:nvPr>
            <p:ph idx="1"/>
          </p:nvPr>
        </p:nvSpPr>
        <p:spPr>
          <a:xfrm>
            <a:off x="323557" y="126608"/>
            <a:ext cx="11030243" cy="6625883"/>
          </a:xfrm>
        </p:spPr>
        <p:txBody>
          <a:bodyPr>
            <a:normAutofit/>
          </a:bodyPr>
          <a:lstStyle/>
          <a:p>
            <a:pPr marL="0" indent="0">
              <a:buNone/>
            </a:pPr>
            <a:r>
              <a:rPr lang="en-US" dirty="0">
                <a:solidFill>
                  <a:schemeClr val="tx1"/>
                </a:solidFill>
                <a:latin typeface="Cambria" panose="02040503050406030204" pitchFamily="18" charset="0"/>
              </a:rPr>
              <a:t>Rapid response Team will be activated and will undertake following tasks;</a:t>
            </a:r>
          </a:p>
          <a:p>
            <a:pPr>
              <a:buFont typeface="Wingdings" panose="05000000000000000000" pitchFamily="2" charset="2"/>
              <a:buChar char="§"/>
            </a:pPr>
            <a:r>
              <a:rPr lang="en-US" dirty="0">
                <a:solidFill>
                  <a:schemeClr val="tx1"/>
                </a:solidFill>
                <a:latin typeface="Cambria" panose="02040503050406030204" pitchFamily="18" charset="0"/>
              </a:rPr>
              <a:t>Through extensive field investigation, try to determine</a:t>
            </a:r>
          </a:p>
          <a:p>
            <a:pPr marL="1257300" lvl="2" indent="-342900">
              <a:buFont typeface="+mj-lt"/>
              <a:buAutoNum type="arabicPeriod"/>
            </a:pPr>
            <a:r>
              <a:rPr lang="en-US" dirty="0">
                <a:solidFill>
                  <a:schemeClr val="tx1"/>
                </a:solidFill>
                <a:latin typeface="Cambria" panose="02040503050406030204" pitchFamily="18" charset="0"/>
              </a:rPr>
              <a:t>Size of geographic area of spread</a:t>
            </a:r>
          </a:p>
          <a:p>
            <a:pPr marL="1257300" lvl="2" indent="-342900">
              <a:buFont typeface="+mj-lt"/>
              <a:buAutoNum type="arabicPeriod"/>
            </a:pPr>
            <a:r>
              <a:rPr lang="en-US" dirty="0">
                <a:solidFill>
                  <a:schemeClr val="tx1"/>
                </a:solidFill>
                <a:latin typeface="Cambria" panose="02040503050406030204" pitchFamily="18" charset="0"/>
              </a:rPr>
              <a:t>Spectrum of clinical presentation</a:t>
            </a:r>
          </a:p>
          <a:p>
            <a:pPr marL="1257300" lvl="2" indent="-342900">
              <a:buFont typeface="+mj-lt"/>
              <a:buAutoNum type="arabicPeriod"/>
            </a:pPr>
            <a:r>
              <a:rPr lang="en-US" dirty="0">
                <a:solidFill>
                  <a:schemeClr val="tx1"/>
                </a:solidFill>
                <a:latin typeface="Cambria" panose="02040503050406030204" pitchFamily="18" charset="0"/>
              </a:rPr>
              <a:t>Natural course of disease</a:t>
            </a:r>
          </a:p>
          <a:p>
            <a:pPr marL="1257300" lvl="2" indent="-342900">
              <a:buFont typeface="+mj-lt"/>
              <a:buAutoNum type="arabicPeriod"/>
            </a:pPr>
            <a:r>
              <a:rPr lang="en-US" dirty="0">
                <a:solidFill>
                  <a:schemeClr val="tx1"/>
                </a:solidFill>
                <a:latin typeface="Cambria" panose="02040503050406030204" pitchFamily="18" charset="0"/>
              </a:rPr>
              <a:t>Mode of transmission</a:t>
            </a:r>
          </a:p>
          <a:p>
            <a:pPr marL="1771650" lvl="3" indent="-400050">
              <a:buFont typeface="+mj-lt"/>
              <a:buAutoNum type="romanLcPeriod"/>
            </a:pPr>
            <a:r>
              <a:rPr lang="en-US" dirty="0">
                <a:solidFill>
                  <a:schemeClr val="tx1"/>
                </a:solidFill>
                <a:latin typeface="Cambria" panose="02040503050406030204" pitchFamily="18" charset="0"/>
              </a:rPr>
              <a:t>Extent of human to human transmission</a:t>
            </a:r>
          </a:p>
          <a:p>
            <a:pPr marL="1771650" lvl="3" indent="-400050">
              <a:buFont typeface="+mj-lt"/>
              <a:buAutoNum type="romanLcPeriod"/>
            </a:pPr>
            <a:r>
              <a:rPr lang="en-US" dirty="0">
                <a:solidFill>
                  <a:schemeClr val="tx1"/>
                </a:solidFill>
                <a:latin typeface="Cambria" panose="02040503050406030204" pitchFamily="18" charset="0"/>
              </a:rPr>
              <a:t>Source of zoonotic transmission</a:t>
            </a:r>
          </a:p>
          <a:p>
            <a:pPr marL="1257300" lvl="2" indent="-342900">
              <a:buFont typeface="+mj-lt"/>
              <a:buAutoNum type="arabicPeriod"/>
            </a:pPr>
            <a:r>
              <a:rPr lang="en-US" dirty="0">
                <a:solidFill>
                  <a:schemeClr val="tx1"/>
                </a:solidFill>
                <a:latin typeface="Cambria" panose="02040503050406030204" pitchFamily="18" charset="0"/>
              </a:rPr>
              <a:t>Mitigation measures</a:t>
            </a:r>
          </a:p>
          <a:p>
            <a:pPr marL="1257300" lvl="2" indent="-342900">
              <a:buFont typeface="+mj-lt"/>
              <a:buAutoNum type="arabicPeriod"/>
            </a:pPr>
            <a:r>
              <a:rPr lang="en-US" dirty="0">
                <a:solidFill>
                  <a:schemeClr val="tx1"/>
                </a:solidFill>
                <a:latin typeface="Cambria" panose="02040503050406030204" pitchFamily="18" charset="0"/>
              </a:rPr>
              <a:t>Best practices for treatment</a:t>
            </a:r>
          </a:p>
        </p:txBody>
      </p:sp>
    </p:spTree>
    <p:extLst>
      <p:ext uri="{BB962C8B-B14F-4D97-AF65-F5344CB8AC3E}">
        <p14:creationId xmlns:p14="http://schemas.microsoft.com/office/powerpoint/2010/main" val="649793395"/>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ABB2-336C-47FA-8E13-ABB968A48D84}"/>
              </a:ext>
            </a:extLst>
          </p:cNvPr>
          <p:cNvSpPr>
            <a:spLocks noGrp="1"/>
          </p:cNvSpPr>
          <p:nvPr>
            <p:ph type="title"/>
          </p:nvPr>
        </p:nvSpPr>
        <p:spPr/>
        <p:txBody>
          <a:bodyPr/>
          <a:lstStyle/>
          <a:p>
            <a:r>
              <a:rPr lang="en-US" dirty="0"/>
              <a:t>PEI COVID19 Surveillance Synergy</a:t>
            </a:r>
            <a:endParaRPr lang="en-PK" dirty="0"/>
          </a:p>
        </p:txBody>
      </p:sp>
      <p:sp>
        <p:nvSpPr>
          <p:cNvPr id="3" name="Content Placeholder 2">
            <a:extLst>
              <a:ext uri="{FF2B5EF4-FFF2-40B4-BE49-F238E27FC236}">
                <a16:creationId xmlns:a16="http://schemas.microsoft.com/office/drawing/2014/main" id="{1FD56270-73A2-4A56-8B6A-05A05938DA62}"/>
              </a:ext>
            </a:extLst>
          </p:cNvPr>
          <p:cNvSpPr>
            <a:spLocks noGrp="1"/>
          </p:cNvSpPr>
          <p:nvPr>
            <p:ph idx="1"/>
          </p:nvPr>
        </p:nvSpPr>
        <p:spPr/>
        <p:txBody>
          <a:bodyPr>
            <a:normAutofit fontScale="92500" lnSpcReduction="10000"/>
          </a:bodyPr>
          <a:lstStyle/>
          <a:p>
            <a:r>
              <a:rPr lang="en-US" dirty="0"/>
              <a:t>Training of PEOC staff (DivSO/District SOs/DSCs/PEOs) at provincial capitals on COVID19/SARI case definitions and surveillance and basics of IPC, lab PoEs, contact tracing and case management..</a:t>
            </a:r>
          </a:p>
          <a:p>
            <a:r>
              <a:rPr lang="en-US" dirty="0"/>
              <a:t>The trained PEI surveillance staff will trickle down this expertise at district levels through orientation sessions and interactions with health care providers and support government focal points establish a functional COVID19 sentinel surveillance systems in designated hospitals (Govt and private teaching hospitals and DHQs only).   </a:t>
            </a:r>
          </a:p>
          <a:p>
            <a:endParaRPr lang="en-PK" dirty="0"/>
          </a:p>
        </p:txBody>
      </p:sp>
    </p:spTree>
    <p:extLst>
      <p:ext uri="{BB962C8B-B14F-4D97-AF65-F5344CB8AC3E}">
        <p14:creationId xmlns:p14="http://schemas.microsoft.com/office/powerpoint/2010/main" val="2850254564"/>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ABB2-336C-47FA-8E13-ABB968A48D84}"/>
              </a:ext>
            </a:extLst>
          </p:cNvPr>
          <p:cNvSpPr>
            <a:spLocks noGrp="1"/>
          </p:cNvSpPr>
          <p:nvPr>
            <p:ph type="title"/>
          </p:nvPr>
        </p:nvSpPr>
        <p:spPr/>
        <p:txBody>
          <a:bodyPr/>
          <a:lstStyle/>
          <a:p>
            <a:r>
              <a:rPr lang="en-US" dirty="0"/>
              <a:t>PEI COVID19 Surveillance Synergy</a:t>
            </a:r>
            <a:endParaRPr lang="en-PK" dirty="0"/>
          </a:p>
        </p:txBody>
      </p:sp>
      <p:sp>
        <p:nvSpPr>
          <p:cNvPr id="3" name="Content Placeholder 2">
            <a:extLst>
              <a:ext uri="{FF2B5EF4-FFF2-40B4-BE49-F238E27FC236}">
                <a16:creationId xmlns:a16="http://schemas.microsoft.com/office/drawing/2014/main" id="{1FD56270-73A2-4A56-8B6A-05A05938DA62}"/>
              </a:ext>
            </a:extLst>
          </p:cNvPr>
          <p:cNvSpPr>
            <a:spLocks noGrp="1"/>
          </p:cNvSpPr>
          <p:nvPr>
            <p:ph idx="1"/>
          </p:nvPr>
        </p:nvSpPr>
        <p:spPr/>
        <p:txBody>
          <a:bodyPr>
            <a:normAutofit fontScale="85000" lnSpcReduction="10000"/>
          </a:bodyPr>
          <a:lstStyle/>
          <a:p>
            <a:r>
              <a:rPr lang="en-US" dirty="0"/>
              <a:t>Conduct ad hoc active case search on a weekly basis to support government focal points in teaching hospitals, DHQs and private teaching hospitals only (as sentinel case-based surveillance). Active surveillance plans will be modified by surveillance officers to prioritize teaching hospitals and tertiary hospitals in both government and private sector. </a:t>
            </a:r>
          </a:p>
          <a:p>
            <a:r>
              <a:rPr lang="en-US" dirty="0"/>
              <a:t>Surveillance officers will also be expected sensitize and/or orient healthcare providers on case definitions and encourage notifications.</a:t>
            </a:r>
          </a:p>
          <a:p>
            <a:r>
              <a:rPr lang="en-US" dirty="0"/>
              <a:t>Inclusion of an extra line on weekly zero report form for COVID19/SARI as part of passive surveillance from government staff designated at zero sites. </a:t>
            </a:r>
            <a:endParaRPr lang="en-PK" dirty="0"/>
          </a:p>
        </p:txBody>
      </p:sp>
    </p:spTree>
    <p:extLst>
      <p:ext uri="{BB962C8B-B14F-4D97-AF65-F5344CB8AC3E}">
        <p14:creationId xmlns:p14="http://schemas.microsoft.com/office/powerpoint/2010/main" val="622025357"/>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ABB2-336C-47FA-8E13-ABB968A48D84}"/>
              </a:ext>
            </a:extLst>
          </p:cNvPr>
          <p:cNvSpPr>
            <a:spLocks noGrp="1"/>
          </p:cNvSpPr>
          <p:nvPr>
            <p:ph type="title"/>
          </p:nvPr>
        </p:nvSpPr>
        <p:spPr/>
        <p:txBody>
          <a:bodyPr/>
          <a:lstStyle/>
          <a:p>
            <a:r>
              <a:rPr lang="en-US" dirty="0"/>
              <a:t>PEI COVID19 Surveillance Synergy</a:t>
            </a:r>
            <a:endParaRPr lang="en-PK" dirty="0"/>
          </a:p>
        </p:txBody>
      </p:sp>
      <p:sp>
        <p:nvSpPr>
          <p:cNvPr id="3" name="Content Placeholder 2">
            <a:extLst>
              <a:ext uri="{FF2B5EF4-FFF2-40B4-BE49-F238E27FC236}">
                <a16:creationId xmlns:a16="http://schemas.microsoft.com/office/drawing/2014/main" id="{1FD56270-73A2-4A56-8B6A-05A05938DA62}"/>
              </a:ext>
            </a:extLst>
          </p:cNvPr>
          <p:cNvSpPr>
            <a:spLocks noGrp="1"/>
          </p:cNvSpPr>
          <p:nvPr>
            <p:ph idx="1"/>
          </p:nvPr>
        </p:nvSpPr>
        <p:spPr/>
        <p:txBody>
          <a:bodyPr>
            <a:normAutofit/>
          </a:bodyPr>
          <a:lstStyle/>
          <a:p>
            <a:r>
              <a:rPr lang="en-US" dirty="0"/>
              <a:t>Reporting any info to the PDSRU focal person and notified district Rapid Response Team and Disease Surveillance Team</a:t>
            </a:r>
            <a:endParaRPr lang="en-PK" dirty="0"/>
          </a:p>
        </p:txBody>
      </p:sp>
    </p:spTree>
    <p:extLst>
      <p:ext uri="{BB962C8B-B14F-4D97-AF65-F5344CB8AC3E}">
        <p14:creationId xmlns:p14="http://schemas.microsoft.com/office/powerpoint/2010/main" val="3606857776"/>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4148-9646-49C3-A3BD-2E0A217F54B3}"/>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23C44AD3-466D-4254-AAFC-D0633C0A20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878291" cy="6829584"/>
          </a:xfrm>
        </p:spPr>
      </p:pic>
    </p:spTree>
    <p:extLst>
      <p:ext uri="{BB962C8B-B14F-4D97-AF65-F5344CB8AC3E}">
        <p14:creationId xmlns:p14="http://schemas.microsoft.com/office/powerpoint/2010/main" val="113498570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BA39F-CE8E-4659-9CD2-3EE1CBFC2A66}"/>
              </a:ext>
            </a:extLst>
          </p:cNvPr>
          <p:cNvSpPr>
            <a:spLocks noGrp="1"/>
          </p:cNvSpPr>
          <p:nvPr>
            <p:ph type="title"/>
          </p:nvPr>
        </p:nvSpPr>
        <p:spPr/>
        <p:txBody>
          <a:bodyPr>
            <a:normAutofit/>
          </a:bodyPr>
          <a:lstStyle/>
          <a:p>
            <a:r>
              <a:rPr lang="en-US" sz="3600" dirty="0"/>
              <a:t>Viral Morphology</a:t>
            </a:r>
            <a:endParaRPr lang="en-PK" sz="3600" dirty="0"/>
          </a:p>
        </p:txBody>
      </p:sp>
      <p:sp>
        <p:nvSpPr>
          <p:cNvPr id="6" name="Text Placeholder 5">
            <a:extLst>
              <a:ext uri="{FF2B5EF4-FFF2-40B4-BE49-F238E27FC236}">
                <a16:creationId xmlns:a16="http://schemas.microsoft.com/office/drawing/2014/main" id="{89818110-2187-4401-9E96-BE1A828DB702}"/>
              </a:ext>
            </a:extLst>
          </p:cNvPr>
          <p:cNvSpPr>
            <a:spLocks noGrp="1"/>
          </p:cNvSpPr>
          <p:nvPr>
            <p:ph type="body" sz="half" idx="2"/>
          </p:nvPr>
        </p:nvSpPr>
        <p:spPr>
          <a:xfrm>
            <a:off x="609601" y="1435101"/>
            <a:ext cx="5486400" cy="4691063"/>
          </a:xfrm>
        </p:spPr>
        <p:txBody>
          <a:bodyPr>
            <a:normAutofit/>
          </a:bodyPr>
          <a:lstStyle/>
          <a:p>
            <a:pPr marL="285750" indent="-285750">
              <a:buFont typeface="Arial" panose="020B0604020202020204" pitchFamily="34" charset="0"/>
              <a:buChar char="•"/>
            </a:pPr>
            <a:r>
              <a:rPr lang="en-US" sz="2000" dirty="0"/>
              <a:t>There are four coronavirus genera</a:t>
            </a:r>
          </a:p>
          <a:p>
            <a:pPr marL="742950" lvl="1" indent="-285750">
              <a:buFont typeface="Arial" panose="020B0604020202020204" pitchFamily="34" charset="0"/>
              <a:buChar char="•"/>
            </a:pPr>
            <a:r>
              <a:rPr lang="en-US" sz="1800" dirty="0"/>
              <a:t>alphacoronavirus, </a:t>
            </a:r>
          </a:p>
          <a:p>
            <a:pPr marL="742950" lvl="1" indent="-285750">
              <a:buFont typeface="Arial" panose="020B0604020202020204" pitchFamily="34" charset="0"/>
              <a:buChar char="•"/>
            </a:pPr>
            <a:r>
              <a:rPr lang="en-US" sz="1800" dirty="0"/>
              <a:t>Beta coronavirus, </a:t>
            </a:r>
          </a:p>
          <a:p>
            <a:pPr marL="742950" lvl="1" indent="-285750">
              <a:buFont typeface="Arial" panose="020B0604020202020204" pitchFamily="34" charset="0"/>
              <a:buChar char="•"/>
            </a:pPr>
            <a:r>
              <a:rPr lang="en-US" sz="1800" dirty="0"/>
              <a:t>Gamma coronavirus, and </a:t>
            </a:r>
          </a:p>
          <a:p>
            <a:pPr marL="742950" lvl="1" indent="-285750">
              <a:buFont typeface="Arial" panose="020B0604020202020204" pitchFamily="34" charset="0"/>
              <a:buChar char="•"/>
            </a:pPr>
            <a:r>
              <a:rPr lang="en-US" sz="1800" dirty="0"/>
              <a:t>Delta coronavirus. </a:t>
            </a:r>
          </a:p>
          <a:p>
            <a:pPr marL="285750" indent="-285750">
              <a:buFont typeface="Arial" panose="020B0604020202020204" pitchFamily="34" charset="0"/>
              <a:buChar char="•"/>
            </a:pPr>
            <a:r>
              <a:rPr lang="en-US" sz="1800" dirty="0"/>
              <a:t>The structure of SARS-CoV-2 consists of the following:</a:t>
            </a:r>
          </a:p>
          <a:p>
            <a:pPr marL="742950" lvl="1" indent="-285750">
              <a:buFont typeface="Arial" panose="020B0604020202020204" pitchFamily="34" charset="0"/>
              <a:buChar char="•"/>
            </a:pPr>
            <a:r>
              <a:rPr lang="en-US" sz="1600" dirty="0"/>
              <a:t> a spike protein (S), </a:t>
            </a:r>
          </a:p>
          <a:p>
            <a:pPr marL="742950" lvl="1" indent="-285750">
              <a:buFont typeface="Arial" panose="020B0604020202020204" pitchFamily="34" charset="0"/>
              <a:buChar char="•"/>
            </a:pPr>
            <a:r>
              <a:rPr lang="en-US" sz="1600" dirty="0"/>
              <a:t>hemagglutinin-esterase dimer (HE), </a:t>
            </a:r>
          </a:p>
          <a:p>
            <a:pPr marL="742950" lvl="1" indent="-285750">
              <a:buFont typeface="Arial" panose="020B0604020202020204" pitchFamily="34" charset="0"/>
              <a:buChar char="•"/>
            </a:pPr>
            <a:r>
              <a:rPr lang="en-US" sz="1600" dirty="0"/>
              <a:t> a membrane glycoprotein/ matrix (M), </a:t>
            </a:r>
          </a:p>
          <a:p>
            <a:pPr marL="742950" lvl="1" indent="-285750">
              <a:buFont typeface="Arial" panose="020B0604020202020204" pitchFamily="34" charset="0"/>
              <a:buChar char="•"/>
            </a:pPr>
            <a:r>
              <a:rPr lang="en-US" sz="1600" dirty="0"/>
              <a:t>an envelope protein (E) </a:t>
            </a:r>
          </a:p>
          <a:p>
            <a:pPr marL="742950" lvl="1" indent="-285750">
              <a:buFont typeface="Arial" panose="020B0604020202020204" pitchFamily="34" charset="0"/>
              <a:buChar char="•"/>
            </a:pPr>
            <a:r>
              <a:rPr lang="en-US" sz="1600" dirty="0"/>
              <a:t>a nucleocapsid protein (N) and </a:t>
            </a:r>
          </a:p>
          <a:p>
            <a:pPr marL="742950" lvl="1" indent="-285750">
              <a:buFont typeface="Arial" panose="020B0604020202020204" pitchFamily="34" charset="0"/>
              <a:buChar char="•"/>
            </a:pPr>
            <a:r>
              <a:rPr lang="en-US" sz="1800" dirty="0"/>
              <a:t>Single-strand RNA, non segmented, enveloped</a:t>
            </a:r>
          </a:p>
          <a:p>
            <a:pPr marL="742950" lvl="1" indent="-285750">
              <a:buFont typeface="Arial" panose="020B0604020202020204" pitchFamily="34" charset="0"/>
              <a:buChar char="•"/>
            </a:pPr>
            <a:endParaRPr lang="en-US" sz="1800" dirty="0"/>
          </a:p>
        </p:txBody>
      </p:sp>
      <p:pic>
        <p:nvPicPr>
          <p:cNvPr id="1028" name="Picture 4" descr="ProSci SARS-CoV-2 structure figure">
            <a:extLst>
              <a:ext uri="{FF2B5EF4-FFF2-40B4-BE49-F238E27FC236}">
                <a16:creationId xmlns:a16="http://schemas.microsoft.com/office/drawing/2014/main" id="{2C7CD888-970B-4130-B4CB-6E33781EC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666" y="540328"/>
            <a:ext cx="6305302" cy="538472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AD0EAD07-6A2C-4C53-B3FC-4BD06AED022D}"/>
              </a:ext>
            </a:extLst>
          </p:cNvPr>
          <p:cNvSpPr>
            <a:spLocks noGrp="1"/>
          </p:cNvSpPr>
          <p:nvPr>
            <p:ph idx="1"/>
          </p:nvPr>
        </p:nvSpPr>
        <p:spPr/>
        <p:txBody>
          <a:bodyPr/>
          <a:lstStyle/>
          <a:p>
            <a:endParaRPr lang="en-PK"/>
          </a:p>
        </p:txBody>
      </p:sp>
    </p:spTree>
    <p:extLst>
      <p:ext uri="{BB962C8B-B14F-4D97-AF65-F5344CB8AC3E}">
        <p14:creationId xmlns:p14="http://schemas.microsoft.com/office/powerpoint/2010/main" val="2255653673"/>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78CE-64DD-4B3E-9E00-5070C1C57CA5}"/>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5F33B3F8-9AE7-45C5-961E-5F40E58438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047"/>
            <a:ext cx="10238226" cy="6733953"/>
          </a:xfrm>
        </p:spPr>
      </p:pic>
    </p:spTree>
    <p:extLst>
      <p:ext uri="{BB962C8B-B14F-4D97-AF65-F5344CB8AC3E}">
        <p14:creationId xmlns:p14="http://schemas.microsoft.com/office/powerpoint/2010/main" val="2276860109"/>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A5A6-C83C-4CFA-8AC5-B9DF4499BC1B}"/>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DC98657A-1152-4F69-A1F9-589039C3B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5" y="112542"/>
            <a:ext cx="12004067" cy="6745458"/>
          </a:xfrm>
        </p:spPr>
      </p:pic>
    </p:spTree>
    <p:extLst>
      <p:ext uri="{BB962C8B-B14F-4D97-AF65-F5344CB8AC3E}">
        <p14:creationId xmlns:p14="http://schemas.microsoft.com/office/powerpoint/2010/main" val="3222633013"/>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710F-EB5D-4766-81DE-75CB72EA7759}"/>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431D6D5F-2493-4582-859E-C66D9D99F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3" y="274638"/>
            <a:ext cx="11215950" cy="6583362"/>
          </a:xfrm>
        </p:spPr>
      </p:pic>
    </p:spTree>
    <p:extLst>
      <p:ext uri="{BB962C8B-B14F-4D97-AF65-F5344CB8AC3E}">
        <p14:creationId xmlns:p14="http://schemas.microsoft.com/office/powerpoint/2010/main" val="2962627349"/>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D540-D29D-45AD-9F89-F7765A1BAF55}"/>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8F6B8985-DDFC-45C4-A302-9C7B9E79B0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57" y="128588"/>
            <a:ext cx="11588979" cy="6729412"/>
          </a:xfrm>
        </p:spPr>
      </p:pic>
    </p:spTree>
    <p:extLst>
      <p:ext uri="{BB962C8B-B14F-4D97-AF65-F5344CB8AC3E}">
        <p14:creationId xmlns:p14="http://schemas.microsoft.com/office/powerpoint/2010/main" val="731622712"/>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B78E-ED3F-4CFF-B44A-46844A4FD1F1}"/>
              </a:ext>
            </a:extLst>
          </p:cNvPr>
          <p:cNvSpPr>
            <a:spLocks noGrp="1"/>
          </p:cNvSpPr>
          <p:nvPr>
            <p:ph type="ctrTitle"/>
          </p:nvPr>
        </p:nvSpPr>
        <p:spPr>
          <a:xfrm>
            <a:off x="914400" y="2130426"/>
            <a:ext cx="10363200" cy="1470025"/>
          </a:xfrm>
          <a:prstGeom prst="rect">
            <a:avLst/>
          </a:prstGeom>
        </p:spPr>
        <p:txBody>
          <a:bodyPr anchor="ctr">
            <a:normAutofit fontScale="90000"/>
          </a:bodyPr>
          <a:lstStyle/>
          <a:p>
            <a:r>
              <a:rPr lang="en-US" dirty="0"/>
              <a:t>MODULE II: BASICS OF INFECTION PREVENTION AND CONTROL IN COVID19</a:t>
            </a:r>
          </a:p>
        </p:txBody>
      </p:sp>
      <p:sp>
        <p:nvSpPr>
          <p:cNvPr id="7" name="Subtitle 2">
            <a:extLst>
              <a:ext uri="{FF2B5EF4-FFF2-40B4-BE49-F238E27FC236}">
                <a16:creationId xmlns:a16="http://schemas.microsoft.com/office/drawing/2014/main" id="{12D79FCE-D2F0-4F12-B637-D4BD99E1E267}"/>
              </a:ext>
            </a:extLst>
          </p:cNvPr>
          <p:cNvSpPr>
            <a:spLocks noGrp="1"/>
          </p:cNvSpPr>
          <p:nvPr>
            <p:ph type="subTitle" idx="1"/>
          </p:nvPr>
        </p:nvSpPr>
        <p:spPr>
          <a:xfrm>
            <a:off x="1828800" y="3886200"/>
            <a:ext cx="8534400" cy="1752600"/>
          </a:xfrm>
        </p:spPr>
        <p:txBody>
          <a:bodyPr/>
          <a:lstStyle/>
          <a:p>
            <a:endParaRPr lang="en-US" dirty="0"/>
          </a:p>
        </p:txBody>
      </p:sp>
    </p:spTree>
    <p:extLst>
      <p:ext uri="{BB962C8B-B14F-4D97-AF65-F5344CB8AC3E}">
        <p14:creationId xmlns:p14="http://schemas.microsoft.com/office/powerpoint/2010/main" val="2924323587"/>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F2C1-E3A1-47CB-A5BC-F1298118CFAC}"/>
              </a:ext>
            </a:extLst>
          </p:cNvPr>
          <p:cNvSpPr>
            <a:spLocks noGrp="1"/>
          </p:cNvSpPr>
          <p:nvPr>
            <p:ph type="title"/>
          </p:nvPr>
        </p:nvSpPr>
        <p:spPr/>
        <p:txBody>
          <a:bodyPr/>
          <a:lstStyle/>
          <a:p>
            <a:r>
              <a:rPr lang="en-US" dirty="0"/>
              <a:t>Introduction</a:t>
            </a:r>
            <a:endParaRPr lang="en-PK" dirty="0"/>
          </a:p>
        </p:txBody>
      </p:sp>
      <p:sp>
        <p:nvSpPr>
          <p:cNvPr id="3" name="Content Placeholder 2">
            <a:extLst>
              <a:ext uri="{FF2B5EF4-FFF2-40B4-BE49-F238E27FC236}">
                <a16:creationId xmlns:a16="http://schemas.microsoft.com/office/drawing/2014/main" id="{A6BECF77-C83C-4E67-88FB-AF613DF77C3C}"/>
              </a:ext>
            </a:extLst>
          </p:cNvPr>
          <p:cNvSpPr>
            <a:spLocks noGrp="1"/>
          </p:cNvSpPr>
          <p:nvPr>
            <p:ph idx="1"/>
          </p:nvPr>
        </p:nvSpPr>
        <p:spPr/>
        <p:txBody>
          <a:bodyPr>
            <a:normAutofit fontScale="92500" lnSpcReduction="10000"/>
          </a:bodyPr>
          <a:lstStyle/>
          <a:p>
            <a:r>
              <a:rPr lang="en-US" dirty="0"/>
              <a:t>With the current information available, it is suggested that the route of human-to-human transmission of 2019-nCoV is either via respiratory droplets or contact. </a:t>
            </a:r>
          </a:p>
          <a:p>
            <a:r>
              <a:rPr lang="en-US" dirty="0"/>
              <a:t>Any person who is in close contact (within 1 meter) with someone who has respiratory symptoms (e.g., sneezing, coughing, etc.) is at risk of being exposed to potentially infective respiratory droplets. </a:t>
            </a:r>
          </a:p>
          <a:p>
            <a:r>
              <a:rPr lang="en-US" dirty="0"/>
              <a:t>Medical masks are surgical or procedure masks that are flat or pleated (some are like cups); they are affixed to the head with straps.</a:t>
            </a:r>
            <a:endParaRPr lang="en-PK" dirty="0"/>
          </a:p>
        </p:txBody>
      </p:sp>
    </p:spTree>
    <p:extLst>
      <p:ext uri="{BB962C8B-B14F-4D97-AF65-F5344CB8AC3E}">
        <p14:creationId xmlns:p14="http://schemas.microsoft.com/office/powerpoint/2010/main" val="2891555908"/>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8077-D216-42B4-BEAB-D148DFE748CD}"/>
              </a:ext>
            </a:extLst>
          </p:cNvPr>
          <p:cNvSpPr>
            <a:spLocks noGrp="1"/>
          </p:cNvSpPr>
          <p:nvPr>
            <p:ph type="title"/>
          </p:nvPr>
        </p:nvSpPr>
        <p:spPr/>
        <p:txBody>
          <a:bodyPr/>
          <a:lstStyle/>
          <a:p>
            <a:r>
              <a:rPr lang="en-US" dirty="0"/>
              <a:t>GENERAL ADVICE</a:t>
            </a:r>
            <a:endParaRPr lang="en-PK" dirty="0"/>
          </a:p>
        </p:txBody>
      </p:sp>
      <p:sp>
        <p:nvSpPr>
          <p:cNvPr id="3" name="Content Placeholder 2">
            <a:extLst>
              <a:ext uri="{FF2B5EF4-FFF2-40B4-BE49-F238E27FC236}">
                <a16:creationId xmlns:a16="http://schemas.microsoft.com/office/drawing/2014/main" id="{0D00D665-3AED-4BB4-A3B4-691386F22DE1}"/>
              </a:ext>
            </a:extLst>
          </p:cNvPr>
          <p:cNvSpPr>
            <a:spLocks noGrp="1"/>
          </p:cNvSpPr>
          <p:nvPr>
            <p:ph idx="1"/>
          </p:nvPr>
        </p:nvSpPr>
        <p:spPr/>
        <p:txBody>
          <a:bodyPr>
            <a:normAutofit fontScale="85000" lnSpcReduction="20000"/>
          </a:bodyPr>
          <a:lstStyle/>
          <a:p>
            <a:r>
              <a:rPr lang="en-US" dirty="0"/>
              <a:t>Wearing a medical mask is one of the prevention measures to limit spread of certain respiratory diseases, including COVID19, in affected areas. </a:t>
            </a:r>
          </a:p>
          <a:p>
            <a:r>
              <a:rPr lang="en-US" dirty="0"/>
              <a:t>However, the use of a mask </a:t>
            </a:r>
            <a:r>
              <a:rPr lang="en-US" b="1" dirty="0"/>
              <a:t>alone </a:t>
            </a:r>
            <a:r>
              <a:rPr lang="en-US" dirty="0"/>
              <a:t>is insufficient to provide the adequate level of protection and other equally relevant measures should be adopted. </a:t>
            </a:r>
          </a:p>
          <a:p>
            <a:r>
              <a:rPr lang="en-US" dirty="0"/>
              <a:t>If masks are to be used, this measure must be combined with hand hygiene and other IPC measures to prevent the human-to-human transmission of COVID19. </a:t>
            </a:r>
          </a:p>
          <a:p>
            <a:r>
              <a:rPr lang="en-US" dirty="0"/>
              <a:t>WHO has developed guidance for home care and health care settings on infection prevention and control (IPC) strategies for use when infection with COVID19 is suspected. </a:t>
            </a:r>
          </a:p>
        </p:txBody>
      </p:sp>
    </p:spTree>
    <p:extLst>
      <p:ext uri="{BB962C8B-B14F-4D97-AF65-F5344CB8AC3E}">
        <p14:creationId xmlns:p14="http://schemas.microsoft.com/office/powerpoint/2010/main" val="755773964"/>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8077-D216-42B4-BEAB-D148DFE748CD}"/>
              </a:ext>
            </a:extLst>
          </p:cNvPr>
          <p:cNvSpPr>
            <a:spLocks noGrp="1"/>
          </p:cNvSpPr>
          <p:nvPr>
            <p:ph type="title"/>
          </p:nvPr>
        </p:nvSpPr>
        <p:spPr/>
        <p:txBody>
          <a:bodyPr/>
          <a:lstStyle/>
          <a:p>
            <a:r>
              <a:rPr lang="en-US" dirty="0"/>
              <a:t>GENERAL ADVICE</a:t>
            </a:r>
            <a:endParaRPr lang="en-PK" dirty="0"/>
          </a:p>
        </p:txBody>
      </p:sp>
      <p:sp>
        <p:nvSpPr>
          <p:cNvPr id="3" name="Content Placeholder 2">
            <a:extLst>
              <a:ext uri="{FF2B5EF4-FFF2-40B4-BE49-F238E27FC236}">
                <a16:creationId xmlns:a16="http://schemas.microsoft.com/office/drawing/2014/main" id="{0D00D665-3AED-4BB4-A3B4-691386F22DE1}"/>
              </a:ext>
            </a:extLst>
          </p:cNvPr>
          <p:cNvSpPr>
            <a:spLocks noGrp="1"/>
          </p:cNvSpPr>
          <p:nvPr>
            <p:ph idx="1"/>
          </p:nvPr>
        </p:nvSpPr>
        <p:spPr/>
        <p:txBody>
          <a:bodyPr>
            <a:normAutofit/>
          </a:bodyPr>
          <a:lstStyle/>
          <a:p>
            <a:r>
              <a:rPr lang="en-US" dirty="0"/>
              <a:t>Wearing medical masks when not indicated may cause unnecessary cost, procurement burden and create a false sense of security that can lead to neglecting other essential measures such as hand hygiene practices.</a:t>
            </a:r>
          </a:p>
          <a:p>
            <a:r>
              <a:rPr lang="en-US" dirty="0"/>
              <a:t>Using a mask incorrectly may hamper its effectiveness to reduce the risk of transmission.</a:t>
            </a:r>
            <a:endParaRPr lang="en-PK" dirty="0"/>
          </a:p>
        </p:txBody>
      </p:sp>
    </p:spTree>
    <p:extLst>
      <p:ext uri="{BB962C8B-B14F-4D97-AF65-F5344CB8AC3E}">
        <p14:creationId xmlns:p14="http://schemas.microsoft.com/office/powerpoint/2010/main" val="736620734"/>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6F10-48DF-4E15-9172-550DB4BB5F04}"/>
              </a:ext>
            </a:extLst>
          </p:cNvPr>
          <p:cNvSpPr>
            <a:spLocks noGrp="1"/>
          </p:cNvSpPr>
          <p:nvPr>
            <p:ph type="title"/>
          </p:nvPr>
        </p:nvSpPr>
        <p:spPr/>
        <p:txBody>
          <a:bodyPr/>
          <a:lstStyle/>
          <a:p>
            <a:r>
              <a:rPr lang="en-US" dirty="0"/>
              <a:t>COMMUNITY SETTING</a:t>
            </a:r>
            <a:endParaRPr lang="en-PK" dirty="0"/>
          </a:p>
        </p:txBody>
      </p:sp>
      <p:sp>
        <p:nvSpPr>
          <p:cNvPr id="3" name="Content Placeholder 2">
            <a:extLst>
              <a:ext uri="{FF2B5EF4-FFF2-40B4-BE49-F238E27FC236}">
                <a16:creationId xmlns:a16="http://schemas.microsoft.com/office/drawing/2014/main" id="{E17DF809-6077-4C67-880A-22FCB1E66A63}"/>
              </a:ext>
            </a:extLst>
          </p:cNvPr>
          <p:cNvSpPr>
            <a:spLocks noGrp="1"/>
          </p:cNvSpPr>
          <p:nvPr>
            <p:ph idx="1"/>
          </p:nvPr>
        </p:nvSpPr>
        <p:spPr/>
        <p:txBody>
          <a:bodyPr>
            <a:normAutofit fontScale="77500" lnSpcReduction="20000"/>
          </a:bodyPr>
          <a:lstStyle/>
          <a:p>
            <a:pPr marL="0" indent="0">
              <a:buNone/>
            </a:pPr>
            <a:r>
              <a:rPr lang="en-US" b="1" i="1" u="sng" dirty="0"/>
              <a:t>Individuals without respiratory symptoms should</a:t>
            </a:r>
            <a:r>
              <a:rPr lang="en-US" i="1" dirty="0"/>
              <a:t>: </a:t>
            </a:r>
            <a:endParaRPr lang="en-US" dirty="0"/>
          </a:p>
          <a:p>
            <a:pPr marL="400050" lvl="1" indent="0">
              <a:buNone/>
            </a:pPr>
            <a:r>
              <a:rPr lang="en-US" dirty="0"/>
              <a:t>- avoid agglomerations and frequency of closed crowded spaces; </a:t>
            </a:r>
          </a:p>
          <a:p>
            <a:pPr marL="400050" lvl="1" indent="0">
              <a:buNone/>
            </a:pPr>
            <a:r>
              <a:rPr lang="en-US" dirty="0"/>
              <a:t>- maintain distance of at least 1 meter from any individual with COVID19 respiratory symptoms (e.g., coughing, sneezing); </a:t>
            </a:r>
          </a:p>
          <a:p>
            <a:pPr marL="400050" lvl="1" indent="0">
              <a:buNone/>
            </a:pPr>
            <a:r>
              <a:rPr lang="en-US" dirty="0"/>
              <a:t>- perform hand hygiene frequently, using alcohol-based hand rub if hands are not visibly soiled or soap and water when hands are visibly soiled; </a:t>
            </a:r>
          </a:p>
          <a:p>
            <a:pPr marL="400050" lvl="1" indent="0">
              <a:buNone/>
            </a:pPr>
            <a:r>
              <a:rPr lang="en-US" dirty="0"/>
              <a:t>- if coughing or sneezing cover nose and mouth with flexed elbow or paper tissue, dispose of tissue immediately after use and perform hand hygiene; </a:t>
            </a:r>
          </a:p>
          <a:p>
            <a:pPr marL="400050" lvl="1" indent="0">
              <a:buNone/>
            </a:pPr>
            <a:r>
              <a:rPr lang="en-US" dirty="0"/>
              <a:t>- refrain from touching mouth and nose; </a:t>
            </a:r>
          </a:p>
          <a:p>
            <a:pPr marL="857250" lvl="1" indent="-457200">
              <a:buFontTx/>
              <a:buChar char="-"/>
            </a:pPr>
            <a:r>
              <a:rPr lang="en-US" dirty="0"/>
              <a:t>a medical mask is not required, as no evidence is available on its usefulness to protect non-sick persons. However, masks might be worn in some countries according to local cultural habits.</a:t>
            </a:r>
          </a:p>
          <a:p>
            <a:pPr marL="457200" indent="-457200">
              <a:buFontTx/>
              <a:buChar char="-"/>
            </a:pPr>
            <a:r>
              <a:rPr lang="en-US" dirty="0"/>
              <a:t> </a:t>
            </a:r>
            <a:r>
              <a:rPr lang="en-US" sz="2600" dirty="0"/>
              <a:t>If masks are used, best practices should be followed on how to wear, remove, and dispose of them and on hand hygiene action after removal</a:t>
            </a:r>
          </a:p>
          <a:p>
            <a:endParaRPr lang="en-PK" dirty="0"/>
          </a:p>
        </p:txBody>
      </p:sp>
    </p:spTree>
    <p:extLst>
      <p:ext uri="{BB962C8B-B14F-4D97-AF65-F5344CB8AC3E}">
        <p14:creationId xmlns:p14="http://schemas.microsoft.com/office/powerpoint/2010/main" val="2453786777"/>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6F10-48DF-4E15-9172-550DB4BB5F04}"/>
              </a:ext>
            </a:extLst>
          </p:cNvPr>
          <p:cNvSpPr>
            <a:spLocks noGrp="1"/>
          </p:cNvSpPr>
          <p:nvPr>
            <p:ph type="title"/>
          </p:nvPr>
        </p:nvSpPr>
        <p:spPr/>
        <p:txBody>
          <a:bodyPr/>
          <a:lstStyle/>
          <a:p>
            <a:r>
              <a:rPr lang="en-US" dirty="0"/>
              <a:t>COMMUNITY SETTING</a:t>
            </a:r>
            <a:endParaRPr lang="en-PK" dirty="0"/>
          </a:p>
        </p:txBody>
      </p:sp>
      <p:sp>
        <p:nvSpPr>
          <p:cNvPr id="3" name="Content Placeholder 2">
            <a:extLst>
              <a:ext uri="{FF2B5EF4-FFF2-40B4-BE49-F238E27FC236}">
                <a16:creationId xmlns:a16="http://schemas.microsoft.com/office/drawing/2014/main" id="{E17DF809-6077-4C67-880A-22FCB1E66A63}"/>
              </a:ext>
            </a:extLst>
          </p:cNvPr>
          <p:cNvSpPr>
            <a:spLocks noGrp="1"/>
          </p:cNvSpPr>
          <p:nvPr>
            <p:ph idx="1"/>
          </p:nvPr>
        </p:nvSpPr>
        <p:spPr/>
        <p:txBody>
          <a:bodyPr>
            <a:normAutofit/>
          </a:bodyPr>
          <a:lstStyle/>
          <a:p>
            <a:pPr marL="0" indent="0">
              <a:buNone/>
            </a:pPr>
            <a:r>
              <a:rPr lang="en-US" b="1" i="1" u="sng" dirty="0"/>
              <a:t>Individuals with respiratory symptoms should: </a:t>
            </a:r>
          </a:p>
          <a:p>
            <a:pPr marL="0" indent="0">
              <a:buNone/>
            </a:pPr>
            <a:r>
              <a:rPr lang="en-US" dirty="0"/>
              <a:t>- wear a medical mask and seek medical care if experiencing fever, cough and difficulty breathing, as soon as possible or in accordance with to local protocols; </a:t>
            </a:r>
          </a:p>
          <a:p>
            <a:pPr marL="0" indent="0">
              <a:buNone/>
            </a:pPr>
            <a:r>
              <a:rPr lang="en-US" dirty="0"/>
              <a:t>- follow the advice regarding appropriate mask management. </a:t>
            </a:r>
          </a:p>
          <a:p>
            <a:endParaRPr lang="en-PK" dirty="0"/>
          </a:p>
        </p:txBody>
      </p:sp>
    </p:spTree>
    <p:extLst>
      <p:ext uri="{BB962C8B-B14F-4D97-AF65-F5344CB8AC3E}">
        <p14:creationId xmlns:p14="http://schemas.microsoft.com/office/powerpoint/2010/main" val="51840464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A12F-BACE-46C0-9D6A-C52EDA93C281}"/>
              </a:ext>
            </a:extLst>
          </p:cNvPr>
          <p:cNvSpPr>
            <a:spLocks noGrp="1"/>
          </p:cNvSpPr>
          <p:nvPr>
            <p:ph type="title"/>
          </p:nvPr>
        </p:nvSpPr>
        <p:spPr/>
        <p:txBody>
          <a:bodyPr>
            <a:normAutofit fontScale="90000"/>
          </a:bodyPr>
          <a:lstStyle/>
          <a:p>
            <a:br>
              <a:rPr lang="en-US" dirty="0"/>
            </a:br>
            <a:r>
              <a:rPr lang="en-US" sz="3600" dirty="0"/>
              <a:t>Human Coronaviruses</a:t>
            </a:r>
            <a:endParaRPr lang="en-PK" dirty="0"/>
          </a:p>
        </p:txBody>
      </p:sp>
      <p:sp>
        <p:nvSpPr>
          <p:cNvPr id="3" name="Content Placeholder 2">
            <a:extLst>
              <a:ext uri="{FF2B5EF4-FFF2-40B4-BE49-F238E27FC236}">
                <a16:creationId xmlns:a16="http://schemas.microsoft.com/office/drawing/2014/main" id="{2C399DDC-CA80-415E-A86C-9D72E9E11EC3}"/>
              </a:ext>
            </a:extLst>
          </p:cNvPr>
          <p:cNvSpPr>
            <a:spLocks noGrp="1"/>
          </p:cNvSpPr>
          <p:nvPr>
            <p:ph idx="1"/>
          </p:nvPr>
        </p:nvSpPr>
        <p:spPr/>
        <p:txBody>
          <a:bodyPr>
            <a:normAutofit fontScale="85000" lnSpcReduction="20000"/>
          </a:bodyPr>
          <a:lstStyle/>
          <a:p>
            <a:endParaRPr lang="en-PK" dirty="0"/>
          </a:p>
          <a:p>
            <a:r>
              <a:rPr lang="en-US" b="1" dirty="0"/>
              <a:t>The seven coronaviruses that can infect people are:</a:t>
            </a:r>
            <a:endParaRPr lang="en-US" dirty="0"/>
          </a:p>
          <a:p>
            <a:pPr marL="285750" indent="-285750">
              <a:buFont typeface="Wingdings" panose="05000000000000000000" pitchFamily="2" charset="2"/>
              <a:buChar char="§"/>
            </a:pPr>
            <a:r>
              <a:rPr lang="en-US" b="1" dirty="0"/>
              <a:t>Common human coronaviruses</a:t>
            </a:r>
          </a:p>
          <a:p>
            <a:pPr lvl="1">
              <a:buFont typeface="Wingdings" panose="05000000000000000000" pitchFamily="2" charset="2"/>
              <a:buChar char="§"/>
            </a:pPr>
            <a:r>
              <a:rPr lang="en-US" dirty="0"/>
              <a:t>229E (alpha coronavirus)</a:t>
            </a:r>
          </a:p>
          <a:p>
            <a:pPr lvl="1">
              <a:buFont typeface="Wingdings" panose="05000000000000000000" pitchFamily="2" charset="2"/>
              <a:buChar char="§"/>
            </a:pPr>
            <a:r>
              <a:rPr lang="en-US" dirty="0"/>
              <a:t>NL63 (alpha coronavirus)</a:t>
            </a:r>
          </a:p>
          <a:p>
            <a:pPr lvl="1">
              <a:buFont typeface="Wingdings" panose="05000000000000000000" pitchFamily="2" charset="2"/>
              <a:buChar char="§"/>
            </a:pPr>
            <a:r>
              <a:rPr lang="en-US" dirty="0"/>
              <a:t>OC43 (beta coronavirus)</a:t>
            </a:r>
          </a:p>
          <a:p>
            <a:pPr lvl="1">
              <a:buFont typeface="Wingdings" panose="05000000000000000000" pitchFamily="2" charset="2"/>
              <a:buChar char="§"/>
            </a:pPr>
            <a:r>
              <a:rPr lang="en-US" dirty="0"/>
              <a:t>HKU1 (beta coronavirus)</a:t>
            </a:r>
          </a:p>
          <a:p>
            <a:pPr marL="285750" indent="-285750"/>
            <a:r>
              <a:rPr lang="en-US" b="1" dirty="0"/>
              <a:t>Other human coronaviruses</a:t>
            </a:r>
            <a:endParaRPr lang="en-US" dirty="0"/>
          </a:p>
          <a:p>
            <a:pPr lvl="1">
              <a:buFont typeface="Arial" panose="020B0604020202020204" pitchFamily="34" charset="0"/>
              <a:buChar char="•"/>
            </a:pPr>
            <a:r>
              <a:rPr lang="en-US" dirty="0"/>
              <a:t>MERS-</a:t>
            </a:r>
            <a:r>
              <a:rPr lang="en-US" dirty="0" err="1"/>
              <a:t>CoV</a:t>
            </a:r>
            <a:r>
              <a:rPr lang="en-US" dirty="0"/>
              <a:t>(the beta coronavirus that causes Middle East Respiratory Syndrome, or MERS)</a:t>
            </a:r>
          </a:p>
          <a:p>
            <a:pPr lvl="1">
              <a:buFont typeface="Arial" panose="020B0604020202020204" pitchFamily="34" charset="0"/>
              <a:buChar char="•"/>
            </a:pPr>
            <a:r>
              <a:rPr lang="en-US" dirty="0"/>
              <a:t>SARS-</a:t>
            </a:r>
            <a:r>
              <a:rPr lang="en-US" dirty="0" err="1"/>
              <a:t>CoV</a:t>
            </a:r>
            <a:r>
              <a:rPr lang="en-US" dirty="0"/>
              <a:t>(the beta coronavirus that causes severe acute respiratory syndrome, or SARS)</a:t>
            </a:r>
          </a:p>
          <a:p>
            <a:pPr lvl="1">
              <a:buFont typeface="Arial" panose="020B0604020202020204" pitchFamily="34" charset="0"/>
              <a:buChar char="•"/>
            </a:pPr>
            <a:r>
              <a:rPr lang="en-US" dirty="0"/>
              <a:t>SARS-CoV2 (COVID19)</a:t>
            </a:r>
          </a:p>
          <a:p>
            <a:endParaRPr lang="en-PK" dirty="0"/>
          </a:p>
        </p:txBody>
      </p:sp>
      <p:sp>
        <p:nvSpPr>
          <p:cNvPr id="4" name="Text Placeholder 3">
            <a:extLst>
              <a:ext uri="{FF2B5EF4-FFF2-40B4-BE49-F238E27FC236}">
                <a16:creationId xmlns:a16="http://schemas.microsoft.com/office/drawing/2014/main" id="{CE64DA99-FC40-4488-89E4-F0F6BB42B4D8}"/>
              </a:ext>
            </a:extLst>
          </p:cNvPr>
          <p:cNvSpPr>
            <a:spLocks noGrp="1"/>
          </p:cNvSpPr>
          <p:nvPr>
            <p:ph type="body" sz="half" idx="2"/>
          </p:nvPr>
        </p:nvSpPr>
        <p:spPr/>
        <p:txBody>
          <a:bodyPr/>
          <a:lstStyle/>
          <a:p>
            <a:endParaRPr lang="en-PK" dirty="0"/>
          </a:p>
          <a:p>
            <a:br>
              <a:rPr lang="en-US" sz="2400" dirty="0"/>
            </a:br>
            <a:r>
              <a:rPr lang="en-US" sz="4800" dirty="0">
                <a:solidFill>
                  <a:srgbClr val="FF0000"/>
                </a:solidFill>
              </a:rPr>
              <a:t>~1/3 of common colds</a:t>
            </a:r>
            <a:br>
              <a:rPr lang="en-US" sz="4800" dirty="0"/>
            </a:br>
            <a:r>
              <a:rPr lang="en-US" sz="4800" dirty="0">
                <a:solidFill>
                  <a:srgbClr val="0070C0"/>
                </a:solidFill>
              </a:rPr>
              <a:t>Reinfections common</a:t>
            </a:r>
            <a:endParaRPr lang="en-PK" sz="2400" dirty="0">
              <a:solidFill>
                <a:srgbClr val="0070C0"/>
              </a:solidFill>
            </a:endParaRPr>
          </a:p>
        </p:txBody>
      </p:sp>
    </p:spTree>
    <p:extLst>
      <p:ext uri="{BB962C8B-B14F-4D97-AF65-F5344CB8AC3E}">
        <p14:creationId xmlns:p14="http://schemas.microsoft.com/office/powerpoint/2010/main" val="212609220"/>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85B4-9BE4-4BEC-8C82-7BFFC0046E4A}"/>
              </a:ext>
            </a:extLst>
          </p:cNvPr>
          <p:cNvSpPr>
            <a:spLocks noGrp="1"/>
          </p:cNvSpPr>
          <p:nvPr>
            <p:ph type="title"/>
          </p:nvPr>
        </p:nvSpPr>
        <p:spPr/>
        <p:txBody>
          <a:bodyPr/>
          <a:lstStyle/>
          <a:p>
            <a:r>
              <a:rPr lang="en-US" dirty="0"/>
              <a:t>HOME CARE</a:t>
            </a:r>
            <a:endParaRPr lang="en-PK" dirty="0"/>
          </a:p>
        </p:txBody>
      </p:sp>
      <p:sp>
        <p:nvSpPr>
          <p:cNvPr id="3" name="Content Placeholder 2">
            <a:extLst>
              <a:ext uri="{FF2B5EF4-FFF2-40B4-BE49-F238E27FC236}">
                <a16:creationId xmlns:a16="http://schemas.microsoft.com/office/drawing/2014/main" id="{8E25EA34-6B04-4FFA-A45F-333D8A489936}"/>
              </a:ext>
            </a:extLst>
          </p:cNvPr>
          <p:cNvSpPr>
            <a:spLocks noGrp="1"/>
          </p:cNvSpPr>
          <p:nvPr>
            <p:ph idx="1"/>
          </p:nvPr>
        </p:nvSpPr>
        <p:spPr/>
        <p:txBody>
          <a:bodyPr>
            <a:normAutofit fontScale="85000" lnSpcReduction="20000"/>
          </a:bodyPr>
          <a:lstStyle/>
          <a:p>
            <a:pPr marL="0" indent="0">
              <a:buNone/>
            </a:pPr>
            <a:r>
              <a:rPr lang="en-US" b="1" i="1" dirty="0">
                <a:effectLst>
                  <a:outerShdw blurRad="38100" dist="38100" dir="2700000" algn="tl">
                    <a:srgbClr val="000000">
                      <a:alpha val="43137"/>
                    </a:srgbClr>
                  </a:outerShdw>
                </a:effectLst>
              </a:rPr>
              <a:t>Individuals with suspected 2019-nCoV infection with mild respiratory symptoms should: </a:t>
            </a:r>
            <a:endParaRPr lang="en-US" b="1" dirty="0">
              <a:effectLst>
                <a:outerShdw blurRad="38100" dist="38100" dir="2700000" algn="tl">
                  <a:srgbClr val="000000">
                    <a:alpha val="43137"/>
                  </a:srgbClr>
                </a:outerShdw>
              </a:effectLst>
            </a:endParaRPr>
          </a:p>
          <a:p>
            <a:pPr marL="0" indent="0">
              <a:buNone/>
            </a:pPr>
            <a:r>
              <a:rPr lang="en-US" sz="2600" dirty="0"/>
              <a:t>- perform hand hygiene frequently, using alcohol-based hand rub if hands are not visibly soiled or soap and water when hands are visibly soiled; </a:t>
            </a:r>
          </a:p>
          <a:p>
            <a:pPr marL="0" indent="0">
              <a:buNone/>
            </a:pPr>
            <a:r>
              <a:rPr lang="en-US" sz="2600" dirty="0"/>
              <a:t>- keep distance from well individuals as much as possible (at least 1 meter); </a:t>
            </a:r>
          </a:p>
          <a:p>
            <a:pPr>
              <a:buFontTx/>
              <a:buChar char="-"/>
            </a:pPr>
            <a:r>
              <a:rPr lang="en-US" sz="2600" dirty="0"/>
              <a:t>to contain respiratory secretions, a medical mask should be provided to the individual and worn as much as possible, if it can be tolerated. </a:t>
            </a:r>
          </a:p>
          <a:p>
            <a:pPr>
              <a:buFontTx/>
              <a:buChar char="-"/>
            </a:pPr>
            <a:r>
              <a:rPr lang="en-US" sz="2600" dirty="0"/>
              <a:t>For individuals who cannot tolerate a medical mask, he/she should rigorously apply respiratory hygiene, i.e. cover mouth and nose when coughing or sneezing with disposable paper tissue. </a:t>
            </a:r>
          </a:p>
          <a:p>
            <a:pPr>
              <a:buFontTx/>
              <a:buChar char="-"/>
            </a:pPr>
            <a:r>
              <a:rPr lang="en-US" sz="2600" dirty="0"/>
              <a:t>Dispose of the material after use. Clean hands immediately after contact with respiratory secretions; </a:t>
            </a:r>
          </a:p>
          <a:p>
            <a:pPr marL="0" indent="0">
              <a:buNone/>
            </a:pPr>
            <a:r>
              <a:rPr lang="en-US" sz="2600" dirty="0"/>
              <a:t>- improve airflow in living space by opening windows and door as much as possible. </a:t>
            </a:r>
          </a:p>
          <a:p>
            <a:endParaRPr lang="en-PK" dirty="0"/>
          </a:p>
        </p:txBody>
      </p:sp>
    </p:spTree>
    <p:extLst>
      <p:ext uri="{BB962C8B-B14F-4D97-AF65-F5344CB8AC3E}">
        <p14:creationId xmlns:p14="http://schemas.microsoft.com/office/powerpoint/2010/main" val="2253915494"/>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85B4-9BE4-4BEC-8C82-7BFFC0046E4A}"/>
              </a:ext>
            </a:extLst>
          </p:cNvPr>
          <p:cNvSpPr>
            <a:spLocks noGrp="1"/>
          </p:cNvSpPr>
          <p:nvPr>
            <p:ph type="title"/>
          </p:nvPr>
        </p:nvSpPr>
        <p:spPr/>
        <p:txBody>
          <a:bodyPr/>
          <a:lstStyle/>
          <a:p>
            <a:r>
              <a:rPr lang="en-US" dirty="0"/>
              <a:t>HOME CARE</a:t>
            </a:r>
            <a:endParaRPr lang="en-PK" dirty="0"/>
          </a:p>
        </p:txBody>
      </p:sp>
      <p:sp>
        <p:nvSpPr>
          <p:cNvPr id="3" name="Content Placeholder 2">
            <a:extLst>
              <a:ext uri="{FF2B5EF4-FFF2-40B4-BE49-F238E27FC236}">
                <a16:creationId xmlns:a16="http://schemas.microsoft.com/office/drawing/2014/main" id="{8E25EA34-6B04-4FFA-A45F-333D8A489936}"/>
              </a:ext>
            </a:extLst>
          </p:cNvPr>
          <p:cNvSpPr>
            <a:spLocks noGrp="1"/>
          </p:cNvSpPr>
          <p:nvPr>
            <p:ph idx="1"/>
          </p:nvPr>
        </p:nvSpPr>
        <p:spPr/>
        <p:txBody>
          <a:bodyPr>
            <a:normAutofit fontScale="77500" lnSpcReduction="20000"/>
          </a:bodyPr>
          <a:lstStyle/>
          <a:p>
            <a:pPr marL="0" indent="0">
              <a:buNone/>
            </a:pPr>
            <a:r>
              <a:rPr lang="en-US" b="1" i="1" u="sng" dirty="0"/>
              <a:t>Relatives or caregivers to individuals with suspected COVID19 infection with mild respiratory symptoms should: </a:t>
            </a:r>
            <a:endParaRPr lang="en-US" b="1" u="sng" dirty="0"/>
          </a:p>
          <a:p>
            <a:pPr marL="0" indent="0">
              <a:buNone/>
            </a:pPr>
            <a:r>
              <a:rPr lang="en-US" dirty="0"/>
              <a:t>- perform hand hygiene frequently, using alcohol-based hand rub if hands are not visibly soiled or soap and water when hands are visibly soiled; </a:t>
            </a:r>
          </a:p>
          <a:p>
            <a:pPr marL="0" indent="0">
              <a:buNone/>
            </a:pPr>
            <a:r>
              <a:rPr lang="en-US" dirty="0"/>
              <a:t>- keep distance from affected individual as much as possible (at least 1 meter); </a:t>
            </a:r>
          </a:p>
          <a:p>
            <a:pPr marL="0" indent="0">
              <a:buNone/>
            </a:pPr>
            <a:r>
              <a:rPr lang="en-US" dirty="0"/>
              <a:t>- wear a medical mask when in the same room with the affected individual; </a:t>
            </a:r>
          </a:p>
          <a:p>
            <a:pPr marL="0" indent="0">
              <a:buNone/>
            </a:pPr>
            <a:r>
              <a:rPr lang="en-US" dirty="0"/>
              <a:t>- dispose of the material immediately after use. Clean hands immediately after contact with respiratory secretions; </a:t>
            </a:r>
          </a:p>
          <a:p>
            <a:pPr marL="0" indent="0">
              <a:buNone/>
            </a:pPr>
            <a:r>
              <a:rPr lang="en-US" dirty="0"/>
              <a:t>- improve airflow in living space by opening windows as much as possible. </a:t>
            </a:r>
          </a:p>
          <a:p>
            <a:endParaRPr lang="en-PK" dirty="0"/>
          </a:p>
        </p:txBody>
      </p:sp>
    </p:spTree>
    <p:extLst>
      <p:ext uri="{BB962C8B-B14F-4D97-AF65-F5344CB8AC3E}">
        <p14:creationId xmlns:p14="http://schemas.microsoft.com/office/powerpoint/2010/main" val="991499214"/>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3446-2216-45B6-A875-BE8ABDFBCEE1}"/>
              </a:ext>
            </a:extLst>
          </p:cNvPr>
          <p:cNvSpPr>
            <a:spLocks noGrp="1"/>
          </p:cNvSpPr>
          <p:nvPr>
            <p:ph type="title"/>
          </p:nvPr>
        </p:nvSpPr>
        <p:spPr/>
        <p:txBody>
          <a:bodyPr>
            <a:normAutofit fontScale="90000"/>
          </a:bodyPr>
          <a:lstStyle/>
          <a:p>
            <a:r>
              <a:rPr lang="en-US" dirty="0"/>
              <a:t>IPC strategies to prevent or limit transmission in healthcare settings</a:t>
            </a:r>
            <a:endParaRPr lang="en-PK" dirty="0"/>
          </a:p>
        </p:txBody>
      </p:sp>
      <p:sp>
        <p:nvSpPr>
          <p:cNvPr id="3" name="Content Placeholder 2">
            <a:extLst>
              <a:ext uri="{FF2B5EF4-FFF2-40B4-BE49-F238E27FC236}">
                <a16:creationId xmlns:a16="http://schemas.microsoft.com/office/drawing/2014/main" id="{DB19716C-12D6-4FA0-91CF-E8AB55658C18}"/>
              </a:ext>
            </a:extLst>
          </p:cNvPr>
          <p:cNvSpPr>
            <a:spLocks noGrp="1"/>
          </p:cNvSpPr>
          <p:nvPr>
            <p:ph idx="1"/>
          </p:nvPr>
        </p:nvSpPr>
        <p:spPr/>
        <p:txBody>
          <a:bodyPr>
            <a:normAutofit/>
          </a:bodyPr>
          <a:lstStyle/>
          <a:p>
            <a:pPr marL="0" indent="0">
              <a:buNone/>
            </a:pPr>
            <a:r>
              <a:rPr lang="en-US" dirty="0"/>
              <a:t>1. Ensuring triage, early recognition, and source control (isolating patients with suspected COVID19 infection); </a:t>
            </a:r>
          </a:p>
          <a:p>
            <a:pPr marL="0" indent="0">
              <a:buNone/>
            </a:pPr>
            <a:r>
              <a:rPr lang="en-US" dirty="0"/>
              <a:t>2. Applying standard precautions for all patients; </a:t>
            </a:r>
          </a:p>
          <a:p>
            <a:pPr marL="0" indent="0">
              <a:buNone/>
            </a:pPr>
            <a:r>
              <a:rPr lang="en-US" dirty="0"/>
              <a:t>3. Implementing empiric additional precautions (droplet and contact and, whenever applicable, airborne precautions) for suspected cases of COVID19 infection; </a:t>
            </a:r>
          </a:p>
          <a:p>
            <a:pPr marL="0" indent="0">
              <a:buNone/>
            </a:pPr>
            <a:r>
              <a:rPr lang="en-US" dirty="0"/>
              <a:t>4. Implementing administrative controls; </a:t>
            </a:r>
          </a:p>
          <a:p>
            <a:pPr marL="0" indent="0">
              <a:buNone/>
            </a:pPr>
            <a:r>
              <a:rPr lang="en-US" dirty="0"/>
              <a:t>5. Using environmental and engineering controls. </a:t>
            </a:r>
          </a:p>
          <a:p>
            <a:endParaRPr lang="en-PK" dirty="0"/>
          </a:p>
        </p:txBody>
      </p:sp>
    </p:spTree>
    <p:extLst>
      <p:ext uri="{BB962C8B-B14F-4D97-AF65-F5344CB8AC3E}">
        <p14:creationId xmlns:p14="http://schemas.microsoft.com/office/powerpoint/2010/main" val="1648486016"/>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2EB2-3949-402C-BDEE-58B7A496BC90}"/>
              </a:ext>
            </a:extLst>
          </p:cNvPr>
          <p:cNvSpPr>
            <a:spLocks noGrp="1"/>
          </p:cNvSpPr>
          <p:nvPr>
            <p:ph type="title"/>
          </p:nvPr>
        </p:nvSpPr>
        <p:spPr/>
        <p:txBody>
          <a:bodyPr>
            <a:normAutofit fontScale="90000"/>
          </a:bodyPr>
          <a:lstStyle/>
          <a:p>
            <a:r>
              <a:rPr lang="en-US" dirty="0"/>
              <a:t>Applying standard precautions for all patients</a:t>
            </a:r>
            <a:endParaRPr lang="en-PK" dirty="0"/>
          </a:p>
        </p:txBody>
      </p:sp>
      <p:sp>
        <p:nvSpPr>
          <p:cNvPr id="3" name="Content Placeholder 2">
            <a:extLst>
              <a:ext uri="{FF2B5EF4-FFF2-40B4-BE49-F238E27FC236}">
                <a16:creationId xmlns:a16="http://schemas.microsoft.com/office/drawing/2014/main" id="{872F6BCC-50A2-4784-920C-FB9844436BCF}"/>
              </a:ext>
            </a:extLst>
          </p:cNvPr>
          <p:cNvSpPr>
            <a:spLocks noGrp="1"/>
          </p:cNvSpPr>
          <p:nvPr>
            <p:ph idx="1"/>
          </p:nvPr>
        </p:nvSpPr>
        <p:spPr/>
        <p:txBody>
          <a:bodyPr>
            <a:normAutofit/>
          </a:bodyPr>
          <a:lstStyle/>
          <a:p>
            <a:r>
              <a:rPr lang="en-US" dirty="0"/>
              <a:t>Ensure that the following respiratory hygiene measures are used: </a:t>
            </a:r>
          </a:p>
          <a:p>
            <a:pPr marL="400050" lvl="1" indent="0">
              <a:buNone/>
            </a:pPr>
            <a:r>
              <a:rPr lang="en-US" dirty="0"/>
              <a:t>• ensure that all patients cover their nose and mouth with a tissue or elbow when coughing or sneezing; </a:t>
            </a:r>
          </a:p>
          <a:p>
            <a:pPr marL="400050" lvl="1" indent="0">
              <a:buNone/>
            </a:pPr>
            <a:r>
              <a:rPr lang="en-US" dirty="0"/>
              <a:t>• offer a medical mask to patients with suspected COVID19 infection while they are in waiting/public areas or in </a:t>
            </a:r>
            <a:r>
              <a:rPr lang="en-US" dirty="0" err="1"/>
              <a:t>cohorting</a:t>
            </a:r>
            <a:r>
              <a:rPr lang="en-US" dirty="0"/>
              <a:t> rooms; </a:t>
            </a:r>
          </a:p>
          <a:p>
            <a:pPr marL="400050" lvl="1" indent="0">
              <a:buNone/>
            </a:pPr>
            <a:r>
              <a:rPr lang="en-US" dirty="0"/>
              <a:t>• perform hand hygiene after contact with respiratory secretions. </a:t>
            </a:r>
          </a:p>
          <a:p>
            <a:endParaRPr lang="en-PK" dirty="0"/>
          </a:p>
        </p:txBody>
      </p:sp>
    </p:spTree>
    <p:extLst>
      <p:ext uri="{BB962C8B-B14F-4D97-AF65-F5344CB8AC3E}">
        <p14:creationId xmlns:p14="http://schemas.microsoft.com/office/powerpoint/2010/main" val="3320385343"/>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AEA0-5285-4018-BFD8-B15B607FDEC4}"/>
              </a:ext>
            </a:extLst>
          </p:cNvPr>
          <p:cNvSpPr>
            <a:spLocks noGrp="1"/>
          </p:cNvSpPr>
          <p:nvPr>
            <p:ph type="title"/>
          </p:nvPr>
        </p:nvSpPr>
        <p:spPr/>
        <p:txBody>
          <a:bodyPr>
            <a:normAutofit fontScale="90000"/>
          </a:bodyPr>
          <a:lstStyle/>
          <a:p>
            <a:r>
              <a:rPr lang="en-US" dirty="0"/>
              <a:t>Applying standard precautions for all patients</a:t>
            </a:r>
            <a:endParaRPr lang="en-PK" dirty="0"/>
          </a:p>
        </p:txBody>
      </p:sp>
      <p:sp>
        <p:nvSpPr>
          <p:cNvPr id="3" name="Content Placeholder 2">
            <a:extLst>
              <a:ext uri="{FF2B5EF4-FFF2-40B4-BE49-F238E27FC236}">
                <a16:creationId xmlns:a16="http://schemas.microsoft.com/office/drawing/2014/main" id="{353CADB9-9D0D-4B17-8CE3-B552DBEC4BA0}"/>
              </a:ext>
            </a:extLst>
          </p:cNvPr>
          <p:cNvSpPr>
            <a:spLocks noGrp="1"/>
          </p:cNvSpPr>
          <p:nvPr>
            <p:ph idx="1"/>
          </p:nvPr>
        </p:nvSpPr>
        <p:spPr>
          <a:xfrm>
            <a:off x="609600" y="1600201"/>
            <a:ext cx="10972800" cy="4190999"/>
          </a:xfrm>
        </p:spPr>
        <p:txBody>
          <a:bodyPr>
            <a:normAutofit fontScale="92500" lnSpcReduction="10000"/>
          </a:bodyPr>
          <a:lstStyle/>
          <a:p>
            <a:r>
              <a:rPr lang="en-US" dirty="0"/>
              <a:t>HCWs should apply the WHO’s My 5 Moments for Hand Hygiene approach before touching a patient, before any clean or aseptic procedure is performed, after exposure to body fluid, after touching a patient, and after touching a patient’s surroundings.</a:t>
            </a:r>
          </a:p>
          <a:p>
            <a:pPr marL="400050" lvl="1" indent="0">
              <a:buNone/>
            </a:pPr>
            <a:r>
              <a:rPr lang="en-US" dirty="0"/>
              <a:t>• hand hygiene includes either cleansing hands with an alcohol-based hand rub (ABHR) or with soap and water; </a:t>
            </a:r>
          </a:p>
          <a:p>
            <a:pPr marL="400050" lvl="1" indent="0">
              <a:buNone/>
            </a:pPr>
            <a:r>
              <a:rPr lang="en-US" dirty="0"/>
              <a:t>• alcohol-based hand rubs are preferred if hands are not visibly soiled; </a:t>
            </a:r>
          </a:p>
          <a:p>
            <a:pPr marL="400050" lvl="1" indent="0">
              <a:buNone/>
            </a:pPr>
            <a:r>
              <a:rPr lang="en-US" dirty="0"/>
              <a:t>• wash hands with soap and water when they are visibly soiled. </a:t>
            </a:r>
          </a:p>
          <a:p>
            <a:endParaRPr lang="en-PK" dirty="0"/>
          </a:p>
        </p:txBody>
      </p:sp>
    </p:spTree>
    <p:extLst>
      <p:ext uri="{BB962C8B-B14F-4D97-AF65-F5344CB8AC3E}">
        <p14:creationId xmlns:p14="http://schemas.microsoft.com/office/powerpoint/2010/main" val="3727093212"/>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br>
            <a:r>
              <a:rPr lang="en-US" sz="3600" dirty="0"/>
              <a:t>HOW DO I PRACTICE HAND HYGIENE CORRECTLY?</a:t>
            </a:r>
            <a:br>
              <a:rPr lang="en-US" dirty="0"/>
            </a:br>
            <a:endParaRPr lang="en-US" dirty="0"/>
          </a:p>
        </p:txBody>
      </p:sp>
      <p:pic>
        <p:nvPicPr>
          <p:cNvPr id="5" name="Picture 4" descr="http://www.ttsh.com.sg/uploadedImages/TTSH/About_Us/7steps.jpg"/>
          <p:cNvPicPr/>
          <p:nvPr/>
        </p:nvPicPr>
        <p:blipFill>
          <a:blip r:embed="rId2" cstate="print"/>
          <a:srcRect/>
          <a:stretch>
            <a:fillRect/>
          </a:stretch>
        </p:blipFill>
        <p:spPr bwMode="auto">
          <a:xfrm>
            <a:off x="986971" y="1190171"/>
            <a:ext cx="10377715" cy="5393191"/>
          </a:xfrm>
          <a:prstGeom prst="rect">
            <a:avLst/>
          </a:prstGeom>
          <a:noFill/>
          <a:ln w="9525">
            <a:noFill/>
            <a:miter lim="800000"/>
            <a:headEnd/>
            <a:tailEnd/>
          </a:ln>
        </p:spPr>
      </p:pic>
    </p:spTree>
    <p:extLst>
      <p:ext uri="{BB962C8B-B14F-4D97-AF65-F5344CB8AC3E}">
        <p14:creationId xmlns:p14="http://schemas.microsoft.com/office/powerpoint/2010/main" val="22985314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5303-1D9F-4106-8FF6-DA27E057109D}"/>
              </a:ext>
            </a:extLst>
          </p:cNvPr>
          <p:cNvSpPr>
            <a:spLocks noGrp="1"/>
          </p:cNvSpPr>
          <p:nvPr>
            <p:ph type="title"/>
          </p:nvPr>
        </p:nvSpPr>
        <p:spPr/>
        <p:txBody>
          <a:bodyPr/>
          <a:lstStyle/>
          <a:p>
            <a:endParaRPr lang="en-PK"/>
          </a:p>
        </p:txBody>
      </p:sp>
      <p:pic>
        <p:nvPicPr>
          <p:cNvPr id="5" name="Content Placeholder 4" descr="A screenshot of a cell phone&#10;&#10;Description automatically generated">
            <a:extLst>
              <a:ext uri="{FF2B5EF4-FFF2-40B4-BE49-F238E27FC236}">
                <a16:creationId xmlns:a16="http://schemas.microsoft.com/office/drawing/2014/main" id="{0C4DF20B-EF4F-4ABC-A18B-A21FB3C7C6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52"/>
            <a:ext cx="12192000" cy="6874324"/>
          </a:xfrm>
        </p:spPr>
      </p:pic>
    </p:spTree>
    <p:extLst>
      <p:ext uri="{BB962C8B-B14F-4D97-AF65-F5344CB8AC3E}">
        <p14:creationId xmlns:p14="http://schemas.microsoft.com/office/powerpoint/2010/main" val="3425533621"/>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1905001" y="1600200"/>
            <a:ext cx="5791200" cy="933450"/>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7937404" y="1600201"/>
            <a:ext cx="2730596" cy="2676525"/>
          </a:xfrm>
          <a:prstGeom prst="rect">
            <a:avLst/>
          </a:prstGeom>
          <a:noFill/>
          <a:ln w="9525">
            <a:no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1828800" y="2590801"/>
            <a:ext cx="4648200" cy="2547076"/>
          </a:xfrm>
          <a:prstGeom prst="rect">
            <a:avLst/>
          </a:prstGeom>
          <a:noFill/>
          <a:ln w="9525">
            <a:noFill/>
            <a:miter lim="800000"/>
            <a:headEnd/>
            <a:tailEnd/>
          </a:ln>
        </p:spPr>
      </p:pic>
      <p:pic>
        <p:nvPicPr>
          <p:cNvPr id="55301" name="Picture 5"/>
          <p:cNvPicPr>
            <a:picLocks noChangeAspect="1" noChangeArrowheads="1"/>
          </p:cNvPicPr>
          <p:nvPr/>
        </p:nvPicPr>
        <p:blipFill>
          <a:blip r:embed="rId5" cstate="print"/>
          <a:srcRect/>
          <a:stretch>
            <a:fillRect/>
          </a:stretch>
        </p:blipFill>
        <p:spPr bwMode="auto">
          <a:xfrm>
            <a:off x="8610600" y="4495800"/>
            <a:ext cx="1752600" cy="2152650"/>
          </a:xfrm>
          <a:prstGeom prst="rect">
            <a:avLst/>
          </a:prstGeom>
          <a:noFill/>
          <a:ln w="9525">
            <a:noFill/>
            <a:miter lim="800000"/>
            <a:headEnd/>
            <a:tailEnd/>
          </a:ln>
        </p:spPr>
      </p:pic>
      <p:pic>
        <p:nvPicPr>
          <p:cNvPr id="55302" name="Picture 6"/>
          <p:cNvPicPr>
            <a:picLocks noChangeAspect="1" noChangeArrowheads="1"/>
          </p:cNvPicPr>
          <p:nvPr/>
        </p:nvPicPr>
        <p:blipFill>
          <a:blip r:embed="rId6" cstate="print"/>
          <a:srcRect/>
          <a:stretch>
            <a:fillRect/>
          </a:stretch>
        </p:blipFill>
        <p:spPr bwMode="auto">
          <a:xfrm>
            <a:off x="6629401" y="4724400"/>
            <a:ext cx="1743075" cy="1809750"/>
          </a:xfrm>
          <a:prstGeom prst="rect">
            <a:avLst/>
          </a:prstGeom>
          <a:noFill/>
          <a:ln w="9525">
            <a:noFill/>
            <a:miter lim="800000"/>
            <a:headEnd/>
            <a:tailEnd/>
          </a:ln>
        </p:spPr>
      </p:pic>
      <p:pic>
        <p:nvPicPr>
          <p:cNvPr id="55303" name="Picture 7"/>
          <p:cNvPicPr>
            <a:picLocks noChangeAspect="1" noChangeArrowheads="1"/>
          </p:cNvPicPr>
          <p:nvPr/>
        </p:nvPicPr>
        <p:blipFill>
          <a:blip r:embed="rId7" cstate="print"/>
          <a:srcRect/>
          <a:stretch>
            <a:fillRect/>
          </a:stretch>
        </p:blipFill>
        <p:spPr bwMode="auto">
          <a:xfrm>
            <a:off x="1905000" y="5172076"/>
            <a:ext cx="1752600" cy="1685925"/>
          </a:xfrm>
          <a:prstGeom prst="rect">
            <a:avLst/>
          </a:prstGeom>
          <a:noFill/>
          <a:ln w="9525">
            <a:noFill/>
            <a:miter lim="800000"/>
            <a:headEnd/>
            <a:tailEnd/>
          </a:ln>
        </p:spPr>
      </p:pic>
      <p:pic>
        <p:nvPicPr>
          <p:cNvPr id="55304" name="Picture 8"/>
          <p:cNvPicPr>
            <a:picLocks noChangeAspect="1" noChangeArrowheads="1"/>
          </p:cNvPicPr>
          <p:nvPr/>
        </p:nvPicPr>
        <p:blipFill>
          <a:blip r:embed="rId8" cstate="print"/>
          <a:srcRect/>
          <a:stretch>
            <a:fillRect/>
          </a:stretch>
        </p:blipFill>
        <p:spPr bwMode="auto">
          <a:xfrm>
            <a:off x="4495800" y="5257801"/>
            <a:ext cx="1676400" cy="1323975"/>
          </a:xfrm>
          <a:prstGeom prst="rect">
            <a:avLst/>
          </a:prstGeom>
          <a:noFill/>
          <a:ln w="9525">
            <a:noFill/>
            <a:miter lim="800000"/>
            <a:headEnd/>
            <a:tailEnd/>
          </a:ln>
        </p:spPr>
      </p:pic>
      <p:sp>
        <p:nvSpPr>
          <p:cNvPr id="11" name="Title 1"/>
          <p:cNvSpPr>
            <a:spLocks noGrp="1"/>
          </p:cNvSpPr>
          <p:nvPr>
            <p:ph type="title"/>
          </p:nvPr>
        </p:nvSpPr>
        <p:spPr>
          <a:xfrm>
            <a:off x="2136648" y="228600"/>
            <a:ext cx="8153400" cy="990600"/>
          </a:xfrm>
        </p:spPr>
        <p:txBody>
          <a:bodyPr/>
          <a:lstStyle/>
          <a:p>
            <a:r>
              <a:rPr lang="en-US" dirty="0"/>
              <a:t>Contact transmission</a:t>
            </a:r>
          </a:p>
        </p:txBody>
      </p:sp>
      <p:pic>
        <p:nvPicPr>
          <p:cNvPr id="55306" name="Picture 10" descr="http://thumbs.dreamstime.com/z/nursing-hand-drawn-picture-nurse-caring-ederly-patient-illustrated-loose-style-vector-eps-available-31150331.jpg">
            <a:hlinkClick r:id="rId9"/>
          </p:cNvPr>
          <p:cNvPicPr>
            <a:picLocks noChangeAspect="1" noChangeArrowheads="1"/>
          </p:cNvPicPr>
          <p:nvPr/>
        </p:nvPicPr>
        <p:blipFill>
          <a:blip r:embed="rId10" cstate="print"/>
          <a:srcRect/>
          <a:stretch>
            <a:fillRect/>
          </a:stretch>
        </p:blipFill>
        <p:spPr bwMode="auto">
          <a:xfrm>
            <a:off x="8991600" y="1"/>
            <a:ext cx="1295400" cy="1219200"/>
          </a:xfrm>
          <a:prstGeom prst="rect">
            <a:avLst/>
          </a:prstGeom>
          <a:noFill/>
        </p:spPr>
      </p:pic>
      <p:pic>
        <p:nvPicPr>
          <p:cNvPr id="55307" name="Picture 11"/>
          <p:cNvPicPr>
            <a:picLocks noChangeAspect="1" noChangeArrowheads="1"/>
          </p:cNvPicPr>
          <p:nvPr/>
        </p:nvPicPr>
        <p:blipFill>
          <a:blip r:embed="rId11" cstate="print"/>
          <a:srcRect/>
          <a:stretch>
            <a:fillRect/>
          </a:stretch>
        </p:blipFill>
        <p:spPr bwMode="auto">
          <a:xfrm>
            <a:off x="2819400" y="1677288"/>
            <a:ext cx="6781800" cy="5180713"/>
          </a:xfrm>
          <a:prstGeom prst="rect">
            <a:avLst/>
          </a:prstGeom>
          <a:noFill/>
          <a:ln w="9525">
            <a:noFill/>
            <a:miter lim="800000"/>
            <a:headEnd/>
            <a:tailEnd/>
          </a:ln>
        </p:spPr>
      </p:pic>
      <p:pic>
        <p:nvPicPr>
          <p:cNvPr id="14" name="Picture 2" descr="http://img.medscape.com/slide/migrated/editorial/cmecircle/2007/7296/images/muto/slide16.jpg">
            <a:hlinkClick r:id="rId12"/>
          </p:cNvPr>
          <p:cNvPicPr>
            <a:picLocks noChangeAspect="1" noChangeArrowheads="1"/>
          </p:cNvPicPr>
          <p:nvPr/>
        </p:nvPicPr>
        <p:blipFill>
          <a:blip r:embed="rId13" cstate="print"/>
          <a:srcRect/>
          <a:stretch>
            <a:fillRect/>
          </a:stretch>
        </p:blipFill>
        <p:spPr bwMode="auto">
          <a:xfrm>
            <a:off x="827315" y="1134829"/>
            <a:ext cx="9840686" cy="5723171"/>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blinds(horizontal)">
                                      <p:cBhvr>
                                        <p:cTn id="7" dur="500"/>
                                        <p:tgtEl>
                                          <p:spTgt spid="553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Droplet precautions</a:t>
            </a:r>
            <a:br>
              <a:rPr lang="en-US" b="1" dirty="0"/>
            </a:br>
            <a:endParaRPr lang="en-US" dirty="0"/>
          </a:p>
        </p:txBody>
      </p:sp>
      <p:sp>
        <p:nvSpPr>
          <p:cNvPr id="3" name="Content Placeholder 2"/>
          <p:cNvSpPr>
            <a:spLocks noGrp="1"/>
          </p:cNvSpPr>
          <p:nvPr>
            <p:ph sz="quarter" idx="1"/>
          </p:nvPr>
        </p:nvSpPr>
        <p:spPr>
          <a:xfrm>
            <a:off x="2136648" y="1600200"/>
            <a:ext cx="6092952" cy="4495800"/>
          </a:xfrm>
        </p:spPr>
        <p:txBody>
          <a:bodyPr>
            <a:normAutofit fontScale="85000" lnSpcReduction="20000"/>
          </a:bodyPr>
          <a:lstStyle/>
          <a:p>
            <a:r>
              <a:rPr lang="en-US" dirty="0"/>
              <a:t>Diseases which are transmitted by this route include pneumonias, </a:t>
            </a:r>
            <a:r>
              <a:rPr lang="en-US" dirty="0" err="1"/>
              <a:t>pertussis</a:t>
            </a:r>
            <a:r>
              <a:rPr lang="en-US" dirty="0"/>
              <a:t>, diphtheria, influenza type B, mumps, and meningitis</a:t>
            </a:r>
          </a:p>
          <a:p>
            <a:pPr>
              <a:buFont typeface="Monotype Sorts" pitchFamily="2" charset="2"/>
              <a:buNone/>
            </a:pPr>
            <a:endParaRPr lang="en-US" dirty="0"/>
          </a:p>
          <a:p>
            <a:r>
              <a:rPr lang="en-US" dirty="0"/>
              <a:t>Large particle droplets </a:t>
            </a:r>
            <a:r>
              <a:rPr lang="en-US" dirty="0">
                <a:solidFill>
                  <a:srgbClr val="FF0000"/>
                </a:solidFill>
              </a:rPr>
              <a:t>(&gt; 5 microns)</a:t>
            </a:r>
          </a:p>
          <a:p>
            <a:pPr>
              <a:buFont typeface="Monotype Sorts" pitchFamily="2" charset="2"/>
              <a:buNone/>
            </a:pPr>
            <a:endParaRPr lang="en-US" dirty="0"/>
          </a:p>
          <a:p>
            <a:r>
              <a:rPr lang="en-US" dirty="0"/>
              <a:t>Droplets are usually generated from the infected person during coughing, sneezing, talking or when health care workers undertake procedures such as suctioning</a:t>
            </a:r>
          </a:p>
          <a:p>
            <a:endParaRPr lang="en-US" dirty="0"/>
          </a:p>
        </p:txBody>
      </p:sp>
      <p:pic>
        <p:nvPicPr>
          <p:cNvPr id="3076" name="Picture 4" descr="https://www.akronchildrens.org/image/ial/images/872/872_image.gif">
            <a:hlinkClick r:id="rId2"/>
          </p:cNvPr>
          <p:cNvPicPr>
            <a:picLocks noChangeAspect="1" noChangeArrowheads="1"/>
          </p:cNvPicPr>
          <p:nvPr/>
        </p:nvPicPr>
        <p:blipFill>
          <a:blip r:embed="rId3" cstate="print"/>
          <a:srcRect/>
          <a:stretch>
            <a:fillRect/>
          </a:stretch>
        </p:blipFill>
        <p:spPr bwMode="auto">
          <a:xfrm>
            <a:off x="8328874" y="3200400"/>
            <a:ext cx="2339127" cy="2438400"/>
          </a:xfrm>
          <a:prstGeom prst="rect">
            <a:avLst/>
          </a:prstGeom>
          <a:noFill/>
        </p:spPr>
      </p:pic>
      <p:pic>
        <p:nvPicPr>
          <p:cNvPr id="3078" name="Picture 6" descr="https://www.unitedadlabel.com/media/catalog/product/cache/1/image/9df78eab33525d08d6e5fb8d27136e95/U/L/ULPC504.jpg">
            <a:hlinkClick r:id="rId4"/>
          </p:cNvPr>
          <p:cNvPicPr>
            <a:picLocks noChangeAspect="1" noChangeArrowheads="1"/>
          </p:cNvPicPr>
          <p:nvPr/>
        </p:nvPicPr>
        <p:blipFill>
          <a:blip r:embed="rId5" cstate="print"/>
          <a:srcRect/>
          <a:stretch>
            <a:fillRect/>
          </a:stretch>
        </p:blipFill>
        <p:spPr bwMode="auto">
          <a:xfrm>
            <a:off x="609600" y="877018"/>
            <a:ext cx="10972800" cy="5980983"/>
          </a:xfrm>
          <a:prstGeom prst="rect">
            <a:avLst/>
          </a:prstGeom>
          <a:noFill/>
        </p:spPr>
      </p:pic>
    </p:spTree>
    <p:extLst>
      <p:ext uri="{BB962C8B-B14F-4D97-AF65-F5344CB8AC3E}">
        <p14:creationId xmlns:p14="http://schemas.microsoft.com/office/powerpoint/2010/main" val="3956290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0084-A7F6-473D-B5EF-51CFEA78CD8E}"/>
              </a:ext>
            </a:extLst>
          </p:cNvPr>
          <p:cNvSpPr>
            <a:spLocks noGrp="1"/>
          </p:cNvSpPr>
          <p:nvPr>
            <p:ph type="title"/>
          </p:nvPr>
        </p:nvSpPr>
        <p:spPr/>
        <p:txBody>
          <a:bodyPr/>
          <a:lstStyle/>
          <a:p>
            <a:r>
              <a:rPr lang="en-US" dirty="0"/>
              <a:t>Contact and droplet precautions</a:t>
            </a:r>
            <a:endParaRPr lang="en-PK" dirty="0"/>
          </a:p>
        </p:txBody>
      </p:sp>
      <p:sp>
        <p:nvSpPr>
          <p:cNvPr id="3" name="Content Placeholder 2">
            <a:extLst>
              <a:ext uri="{FF2B5EF4-FFF2-40B4-BE49-F238E27FC236}">
                <a16:creationId xmlns:a16="http://schemas.microsoft.com/office/drawing/2014/main" id="{C36144A1-5D0F-4D07-80B8-2CB08DCFD7ED}"/>
              </a:ext>
            </a:extLst>
          </p:cNvPr>
          <p:cNvSpPr>
            <a:spLocks noGrp="1"/>
          </p:cNvSpPr>
          <p:nvPr>
            <p:ph idx="1"/>
          </p:nvPr>
        </p:nvSpPr>
        <p:spPr/>
        <p:txBody>
          <a:bodyPr>
            <a:normAutofit fontScale="62500" lnSpcReduction="20000"/>
          </a:bodyPr>
          <a:lstStyle/>
          <a:p>
            <a:pPr marL="0" indent="0">
              <a:buNone/>
            </a:pPr>
            <a:endParaRPr lang="en-PK" dirty="0"/>
          </a:p>
          <a:p>
            <a:pPr marL="0" indent="0">
              <a:buNone/>
            </a:pPr>
            <a:r>
              <a:rPr lang="en-US" dirty="0"/>
              <a:t>• Patients should be placed in adequately ventilated single rooms. For general ward rooms with natural ventilation, adequate ventilation is considered to be 60 L/s per patient;9 </a:t>
            </a:r>
          </a:p>
          <a:p>
            <a:pPr marL="0" indent="0">
              <a:buNone/>
            </a:pPr>
            <a:r>
              <a:rPr lang="en-US" dirty="0"/>
              <a:t>• When single rooms are not available, patients suspected of being infected with </a:t>
            </a:r>
            <a:r>
              <a:rPr lang="en-US" dirty="0" err="1"/>
              <a:t>nCoV</a:t>
            </a:r>
            <a:r>
              <a:rPr lang="en-US" dirty="0"/>
              <a:t> should be grouped together; </a:t>
            </a:r>
          </a:p>
          <a:p>
            <a:pPr marL="0" indent="0">
              <a:buNone/>
            </a:pPr>
            <a:r>
              <a:rPr lang="en-US" dirty="0"/>
              <a:t>• All patients’ beds should be placed at least 1 m apart regardless of whether they are suspected to have </a:t>
            </a:r>
            <a:r>
              <a:rPr lang="en-US" dirty="0" err="1"/>
              <a:t>nCov</a:t>
            </a:r>
            <a:r>
              <a:rPr lang="en-US" dirty="0"/>
              <a:t> infection; </a:t>
            </a:r>
          </a:p>
          <a:p>
            <a:pPr marL="0" indent="0">
              <a:buNone/>
            </a:pPr>
            <a:r>
              <a:rPr lang="en-US" dirty="0"/>
              <a:t>• Where possible, a team of HCWs should be designated to care exclusively for suspected or confirmed cases to reduce the risk of transmission; </a:t>
            </a:r>
          </a:p>
          <a:p>
            <a:pPr marL="0" indent="0">
              <a:buNone/>
            </a:pPr>
            <a:r>
              <a:rPr lang="en-US" dirty="0"/>
              <a:t>• HCWs should use a medical </a:t>
            </a:r>
            <a:r>
              <a:rPr lang="en-US" dirty="0" err="1"/>
              <a:t>maska</a:t>
            </a:r>
            <a:r>
              <a:rPr lang="en-US" dirty="0"/>
              <a:t> (for specifications, please see references 2); </a:t>
            </a:r>
          </a:p>
          <a:p>
            <a:pPr marL="0" indent="0">
              <a:buNone/>
            </a:pPr>
            <a:r>
              <a:rPr lang="en-US" dirty="0"/>
              <a:t>• HCWs should wear eye protection (googles) or facial protection (face shield) to avoid contamination of mucous membranes; </a:t>
            </a:r>
          </a:p>
          <a:p>
            <a:pPr marL="0" indent="0">
              <a:buNone/>
            </a:pPr>
            <a:r>
              <a:rPr lang="en-US" dirty="0"/>
              <a:t>• HCWs should wear a clean, non-sterile, long-sleeved gown; </a:t>
            </a:r>
          </a:p>
          <a:p>
            <a:pPr marL="0" indent="0">
              <a:buNone/>
            </a:pPr>
            <a:r>
              <a:rPr lang="en-US" dirty="0"/>
              <a:t>• HCWs should also use gloves; </a:t>
            </a:r>
          </a:p>
          <a:p>
            <a:endParaRPr lang="en-PK" dirty="0"/>
          </a:p>
        </p:txBody>
      </p:sp>
    </p:spTree>
    <p:extLst>
      <p:ext uri="{BB962C8B-B14F-4D97-AF65-F5344CB8AC3E}">
        <p14:creationId xmlns:p14="http://schemas.microsoft.com/office/powerpoint/2010/main" val="411845073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E70A09-F3AC-4FA9-95A1-3ECBE5A9AC41}"/>
              </a:ext>
            </a:extLst>
          </p:cNvPr>
          <p:cNvSpPr>
            <a:spLocks noGrp="1"/>
          </p:cNvSpPr>
          <p:nvPr>
            <p:ph type="title"/>
          </p:nvPr>
        </p:nvSpPr>
        <p:spPr/>
        <p:txBody>
          <a:bodyPr/>
          <a:lstStyle/>
          <a:p>
            <a:r>
              <a:rPr lang="en-US" dirty="0"/>
              <a:t>Symptoms of COVID19</a:t>
            </a:r>
            <a:endParaRPr lang="en-PK" dirty="0"/>
          </a:p>
        </p:txBody>
      </p:sp>
      <p:sp>
        <p:nvSpPr>
          <p:cNvPr id="11" name="Content Placeholder 10">
            <a:extLst>
              <a:ext uri="{FF2B5EF4-FFF2-40B4-BE49-F238E27FC236}">
                <a16:creationId xmlns:a16="http://schemas.microsoft.com/office/drawing/2014/main" id="{6ECC23B3-D2A0-4128-8837-1BB9543131F5}"/>
              </a:ext>
            </a:extLst>
          </p:cNvPr>
          <p:cNvSpPr>
            <a:spLocks noGrp="1"/>
          </p:cNvSpPr>
          <p:nvPr>
            <p:ph sz="half" idx="1"/>
          </p:nvPr>
        </p:nvSpPr>
        <p:spPr/>
        <p:txBody>
          <a:bodyPr>
            <a:normAutofit fontScale="85000" lnSpcReduction="20000"/>
          </a:bodyPr>
          <a:lstStyle/>
          <a:p>
            <a:r>
              <a:rPr lang="en-US" dirty="0"/>
              <a:t>The most common symptoms of COVID-19 are fever, tiredness, and dry cough. </a:t>
            </a:r>
          </a:p>
          <a:p>
            <a:r>
              <a:rPr lang="en-US" dirty="0"/>
              <a:t>Some patients may have aches and pains, nasal congestion, runny nose, sore throat or diarrhea.</a:t>
            </a:r>
          </a:p>
          <a:p>
            <a:r>
              <a:rPr lang="en-US" dirty="0"/>
              <a:t> These symptoms are usually mild and begin gradually.</a:t>
            </a:r>
          </a:p>
          <a:p>
            <a:r>
              <a:rPr lang="en-US" dirty="0"/>
              <a:t>Some people become infected but don’t develop any symptoms and don't feel unwell. </a:t>
            </a:r>
          </a:p>
          <a:p>
            <a:r>
              <a:rPr lang="en-US" dirty="0"/>
              <a:t>Most people (about 80%) recover from the disease without needing special treatment. </a:t>
            </a:r>
            <a:endParaRPr lang="en-PK" dirty="0"/>
          </a:p>
        </p:txBody>
      </p:sp>
      <p:sp>
        <p:nvSpPr>
          <p:cNvPr id="12" name="Content Placeholder 11">
            <a:extLst>
              <a:ext uri="{FF2B5EF4-FFF2-40B4-BE49-F238E27FC236}">
                <a16:creationId xmlns:a16="http://schemas.microsoft.com/office/drawing/2014/main" id="{B8244BD8-5565-45E5-A285-D931F48217B5}"/>
              </a:ext>
            </a:extLst>
          </p:cNvPr>
          <p:cNvSpPr>
            <a:spLocks noGrp="1"/>
          </p:cNvSpPr>
          <p:nvPr>
            <p:ph sz="half" idx="2"/>
          </p:nvPr>
        </p:nvSpPr>
        <p:spPr/>
        <p:txBody>
          <a:bodyPr>
            <a:normAutofit fontScale="85000" lnSpcReduction="20000"/>
          </a:bodyPr>
          <a:lstStyle/>
          <a:p>
            <a:r>
              <a:rPr lang="en-US" dirty="0"/>
              <a:t>Around 1 out of every 6 people who gets COVID-19 becomes seriously ill and develops difficulty breathing.</a:t>
            </a:r>
          </a:p>
          <a:p>
            <a:r>
              <a:rPr lang="en-US" dirty="0"/>
              <a:t>Older people, and those with underlying medical problems like high blood pressure, heart problems or diabetes, are more likely to develop serious illness.</a:t>
            </a:r>
          </a:p>
          <a:p>
            <a:r>
              <a:rPr lang="en-US" dirty="0"/>
              <a:t>About 2% of people with the disease have died.</a:t>
            </a:r>
          </a:p>
          <a:p>
            <a:r>
              <a:rPr lang="en-US" dirty="0"/>
              <a:t>People with fever, cough and difficulty breathing should seek medical attention</a:t>
            </a:r>
            <a:endParaRPr lang="en-PK" dirty="0"/>
          </a:p>
        </p:txBody>
      </p:sp>
    </p:spTree>
    <p:extLst>
      <p:ext uri="{BB962C8B-B14F-4D97-AF65-F5344CB8AC3E}">
        <p14:creationId xmlns:p14="http://schemas.microsoft.com/office/powerpoint/2010/main" val="25151495"/>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Airborne Transmission</a:t>
            </a:r>
          </a:p>
        </p:txBody>
      </p:sp>
      <p:sp>
        <p:nvSpPr>
          <p:cNvPr id="4" name="Content Placeholder 2"/>
          <p:cNvSpPr>
            <a:spLocks noGrp="1"/>
          </p:cNvSpPr>
          <p:nvPr>
            <p:ph sz="quarter" idx="1"/>
          </p:nvPr>
        </p:nvSpPr>
        <p:spPr/>
        <p:txBody>
          <a:bodyPr>
            <a:normAutofit/>
          </a:bodyPr>
          <a:lstStyle/>
          <a:p>
            <a:r>
              <a:rPr lang="en-US" sz="2600" dirty="0"/>
              <a:t>Airborne transmission occurs when droplet nuclei (evaporated droplets) </a:t>
            </a:r>
            <a:r>
              <a:rPr lang="en-US" sz="2600" dirty="0">
                <a:solidFill>
                  <a:srgbClr val="FF0000"/>
                </a:solidFill>
              </a:rPr>
              <a:t>&lt;5 micron </a:t>
            </a:r>
            <a:r>
              <a:rPr lang="en-US" sz="2600" dirty="0"/>
              <a:t>in size are disseminated in the air.</a:t>
            </a:r>
          </a:p>
          <a:p>
            <a:r>
              <a:rPr lang="en-US" sz="2600" dirty="0"/>
              <a:t>These droplet nuclei can remain suspended in the air for long periods of time. </a:t>
            </a:r>
          </a:p>
          <a:p>
            <a:r>
              <a:rPr lang="en-US" sz="2600" dirty="0"/>
              <a:t>Diseases which spread by this mode include </a:t>
            </a:r>
          </a:p>
          <a:p>
            <a:pPr>
              <a:buNone/>
            </a:pPr>
            <a:r>
              <a:rPr lang="en-US" sz="2600" dirty="0"/>
              <a:t>   open/active pulmonary tuberculosis (TB), </a:t>
            </a:r>
          </a:p>
          <a:p>
            <a:pPr>
              <a:buNone/>
            </a:pPr>
            <a:r>
              <a:rPr lang="en-US" sz="2600" dirty="0"/>
              <a:t>   measles, chicken pox, pulmonary plague </a:t>
            </a:r>
          </a:p>
          <a:p>
            <a:pPr>
              <a:buNone/>
            </a:pPr>
            <a:r>
              <a:rPr lang="en-US" sz="2600" dirty="0"/>
              <a:t>   and </a:t>
            </a:r>
            <a:r>
              <a:rPr lang="en-US" sz="2600" dirty="0" err="1"/>
              <a:t>haemorrhagic</a:t>
            </a:r>
            <a:r>
              <a:rPr lang="en-US" sz="2600" dirty="0"/>
              <a:t> fever with pneumonia.</a:t>
            </a:r>
          </a:p>
        </p:txBody>
      </p:sp>
      <p:pic>
        <p:nvPicPr>
          <p:cNvPr id="5124" name="Picture 4" descr="https://c1.staticflickr.com/3/2530/4310981367_cae1f8cd41.jpg">
            <a:hlinkClick r:id="rId2"/>
          </p:cNvPr>
          <p:cNvPicPr>
            <a:picLocks noChangeAspect="1" noChangeArrowheads="1"/>
          </p:cNvPicPr>
          <p:nvPr/>
        </p:nvPicPr>
        <p:blipFill>
          <a:blip r:embed="rId3" cstate="print"/>
          <a:srcRect/>
          <a:stretch>
            <a:fillRect/>
          </a:stretch>
        </p:blipFill>
        <p:spPr bwMode="auto">
          <a:xfrm>
            <a:off x="8220076" y="3619500"/>
            <a:ext cx="2447925" cy="3238501"/>
          </a:xfrm>
          <a:prstGeom prst="rect">
            <a:avLst/>
          </a:prstGeom>
          <a:noFill/>
        </p:spPr>
      </p:pic>
      <p:pic>
        <p:nvPicPr>
          <p:cNvPr id="5128" name="Picture 8" descr="https://www.unitedadlabel.com/media/catalog/product/cache/1/image/9df78eab33525d08d6e5fb8d27136e95/U/L/ULPC502.jpg">
            <a:hlinkClick r:id="rId4"/>
          </p:cNvPr>
          <p:cNvPicPr>
            <a:picLocks noChangeAspect="1" noChangeArrowheads="1"/>
          </p:cNvPicPr>
          <p:nvPr/>
        </p:nvPicPr>
        <p:blipFill>
          <a:blip r:embed="rId5" cstate="print"/>
          <a:srcRect/>
          <a:stretch>
            <a:fillRect/>
          </a:stretch>
        </p:blipFill>
        <p:spPr bwMode="auto">
          <a:xfrm>
            <a:off x="711200" y="1089234"/>
            <a:ext cx="10871200" cy="5768768"/>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linds(horizontal)">
                                      <p:cBhvr>
                                        <p:cTn id="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19E1-ECE7-4947-A40C-011F6AF1CC13}"/>
              </a:ext>
            </a:extLst>
          </p:cNvPr>
          <p:cNvSpPr>
            <a:spLocks noGrp="1"/>
          </p:cNvSpPr>
          <p:nvPr>
            <p:ph type="title"/>
          </p:nvPr>
        </p:nvSpPr>
        <p:spPr/>
        <p:txBody>
          <a:bodyPr/>
          <a:lstStyle/>
          <a:p>
            <a:r>
              <a:rPr lang="en-US" dirty="0"/>
              <a:t>Airborne Precautions</a:t>
            </a:r>
            <a:endParaRPr lang="en-PK" dirty="0"/>
          </a:p>
        </p:txBody>
      </p:sp>
      <p:sp>
        <p:nvSpPr>
          <p:cNvPr id="3" name="Content Placeholder 2">
            <a:extLst>
              <a:ext uri="{FF2B5EF4-FFF2-40B4-BE49-F238E27FC236}">
                <a16:creationId xmlns:a16="http://schemas.microsoft.com/office/drawing/2014/main" id="{667F03EF-3FF1-4A51-AB6E-52897B4E0808}"/>
              </a:ext>
            </a:extLst>
          </p:cNvPr>
          <p:cNvSpPr>
            <a:spLocks noGrp="1"/>
          </p:cNvSpPr>
          <p:nvPr>
            <p:ph idx="1"/>
          </p:nvPr>
        </p:nvSpPr>
        <p:spPr>
          <a:xfrm>
            <a:off x="609600" y="1600202"/>
            <a:ext cx="10972800" cy="4060370"/>
          </a:xfrm>
        </p:spPr>
        <p:txBody>
          <a:bodyPr>
            <a:normAutofit fontScale="62500" lnSpcReduction="20000"/>
          </a:bodyPr>
          <a:lstStyle/>
          <a:p>
            <a:endParaRPr lang="en-PK" dirty="0"/>
          </a:p>
          <a:p>
            <a:r>
              <a:rPr lang="en-US" dirty="0"/>
              <a:t>Perform procedures in an adequately ventilated room – that is, natural ventilation with air flow of at least 160 L/s per patient or in negative pressure rooms with at least 12 air changes per hour and controlled direction of air flow when using mechanical ventilation;</a:t>
            </a:r>
          </a:p>
          <a:p>
            <a:r>
              <a:rPr lang="en-US" dirty="0"/>
              <a:t>Use a particulate respirator at least as protective as a US National Institute for Occupational Safety and Health (NIOSH)-certified N95, European Union (EU) standard FFP2, or equivalent.</a:t>
            </a:r>
          </a:p>
          <a:p>
            <a:r>
              <a:rPr lang="en-US" dirty="0"/>
              <a:t> When HCWs put on a disposable particulate respirator, they must always perform the seal check.12 Note that if the wearer has facial hair (i.e., a beard) it may prevent a proper respirator fit;</a:t>
            </a:r>
          </a:p>
          <a:p>
            <a:r>
              <a:rPr lang="en-US" dirty="0"/>
              <a:t>use eye protection (i.e., goggles or a face shield); </a:t>
            </a:r>
          </a:p>
          <a:p>
            <a:r>
              <a:rPr lang="en-US" dirty="0"/>
              <a:t>wear a clean, non-sterile, long-sleeved gown and gloves. If gowns are not fluid resistant, HCWs should use a waterproof apron for procedures expected to have high volumes of fluid that might penetrate the gown;</a:t>
            </a:r>
          </a:p>
          <a:p>
            <a:endParaRPr lang="en-PK" dirty="0"/>
          </a:p>
        </p:txBody>
      </p:sp>
    </p:spTree>
    <p:extLst>
      <p:ext uri="{BB962C8B-B14F-4D97-AF65-F5344CB8AC3E}">
        <p14:creationId xmlns:p14="http://schemas.microsoft.com/office/powerpoint/2010/main" val="2829051455"/>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0E37-F03D-4DC3-95A6-97BAF2C109A1}"/>
              </a:ext>
            </a:extLst>
          </p:cNvPr>
          <p:cNvSpPr>
            <a:spLocks noGrp="1"/>
          </p:cNvSpPr>
          <p:nvPr>
            <p:ph type="title"/>
          </p:nvPr>
        </p:nvSpPr>
        <p:spPr/>
        <p:txBody>
          <a:bodyPr/>
          <a:lstStyle/>
          <a:p>
            <a:r>
              <a:rPr lang="en-US" dirty="0"/>
              <a:t>HEALTH CARE FACILITIES</a:t>
            </a:r>
            <a:endParaRPr lang="en-PK" dirty="0"/>
          </a:p>
        </p:txBody>
      </p:sp>
      <p:sp>
        <p:nvSpPr>
          <p:cNvPr id="3" name="Content Placeholder 2">
            <a:extLst>
              <a:ext uri="{FF2B5EF4-FFF2-40B4-BE49-F238E27FC236}">
                <a16:creationId xmlns:a16="http://schemas.microsoft.com/office/drawing/2014/main" id="{87E1D38F-107D-4EFE-BC44-020E0262620D}"/>
              </a:ext>
            </a:extLst>
          </p:cNvPr>
          <p:cNvSpPr>
            <a:spLocks noGrp="1"/>
          </p:cNvSpPr>
          <p:nvPr>
            <p:ph idx="1"/>
          </p:nvPr>
        </p:nvSpPr>
        <p:spPr/>
        <p:txBody>
          <a:bodyPr>
            <a:normAutofit lnSpcReduction="10000"/>
          </a:bodyPr>
          <a:lstStyle/>
          <a:p>
            <a:pPr marL="0" indent="0">
              <a:buNone/>
            </a:pPr>
            <a:r>
              <a:rPr lang="en-US" b="1" i="1" u="sng" dirty="0"/>
              <a:t>Individuals with respiratory symptoms should: </a:t>
            </a:r>
            <a:endParaRPr lang="en-US" b="1" u="sng" dirty="0"/>
          </a:p>
          <a:p>
            <a:pPr marL="0" indent="0">
              <a:buNone/>
            </a:pPr>
            <a:r>
              <a:rPr lang="en-US" dirty="0"/>
              <a:t>- wear a medical mask while waiting in triage or waiting areas or during transportation within the facility; </a:t>
            </a:r>
          </a:p>
          <a:p>
            <a:pPr marL="0" indent="0">
              <a:buNone/>
            </a:pPr>
            <a:r>
              <a:rPr lang="en-US" dirty="0"/>
              <a:t>- wear a medical mask when staying in </a:t>
            </a:r>
            <a:r>
              <a:rPr lang="en-US" dirty="0" err="1"/>
              <a:t>cohorting</a:t>
            </a:r>
            <a:r>
              <a:rPr lang="en-US" dirty="0"/>
              <a:t> areas dedicated to suspected or confirmed cases; </a:t>
            </a:r>
          </a:p>
          <a:p>
            <a:pPr marL="0" indent="0">
              <a:buNone/>
            </a:pPr>
            <a:r>
              <a:rPr lang="en-US" dirty="0"/>
              <a:t>- do not wear a medical mask when isolated in single rooms but cover mouth and nose when coughing or sneezing with disposable paper tissues. Dispose them appropriately and perform hand hygiene immediately afterwards. </a:t>
            </a:r>
          </a:p>
          <a:p>
            <a:pPr marL="0" indent="0">
              <a:buNone/>
            </a:pPr>
            <a:endParaRPr lang="en-PK" dirty="0"/>
          </a:p>
          <a:p>
            <a:endParaRPr lang="en-PK" dirty="0"/>
          </a:p>
        </p:txBody>
      </p:sp>
    </p:spTree>
    <p:extLst>
      <p:ext uri="{BB962C8B-B14F-4D97-AF65-F5344CB8AC3E}">
        <p14:creationId xmlns:p14="http://schemas.microsoft.com/office/powerpoint/2010/main" val="1038128893"/>
      </p:ext>
    </p:extLst>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0E37-F03D-4DC3-95A6-97BAF2C109A1}"/>
              </a:ext>
            </a:extLst>
          </p:cNvPr>
          <p:cNvSpPr>
            <a:spLocks noGrp="1"/>
          </p:cNvSpPr>
          <p:nvPr>
            <p:ph type="title"/>
          </p:nvPr>
        </p:nvSpPr>
        <p:spPr/>
        <p:txBody>
          <a:bodyPr/>
          <a:lstStyle/>
          <a:p>
            <a:r>
              <a:rPr lang="en-US" dirty="0"/>
              <a:t>HEALTH CARE FACILITIES</a:t>
            </a:r>
            <a:endParaRPr lang="en-PK" dirty="0"/>
          </a:p>
        </p:txBody>
      </p:sp>
      <p:sp>
        <p:nvSpPr>
          <p:cNvPr id="3" name="Content Placeholder 2">
            <a:extLst>
              <a:ext uri="{FF2B5EF4-FFF2-40B4-BE49-F238E27FC236}">
                <a16:creationId xmlns:a16="http://schemas.microsoft.com/office/drawing/2014/main" id="{87E1D38F-107D-4EFE-BC44-020E0262620D}"/>
              </a:ext>
            </a:extLst>
          </p:cNvPr>
          <p:cNvSpPr>
            <a:spLocks noGrp="1"/>
          </p:cNvSpPr>
          <p:nvPr>
            <p:ph idx="1"/>
          </p:nvPr>
        </p:nvSpPr>
        <p:spPr/>
        <p:txBody>
          <a:bodyPr>
            <a:normAutofit fontScale="77500" lnSpcReduction="20000"/>
          </a:bodyPr>
          <a:lstStyle/>
          <a:p>
            <a:pPr marL="0" indent="0">
              <a:buNone/>
            </a:pPr>
            <a:r>
              <a:rPr lang="en-US" b="1" i="1" u="sng" dirty="0"/>
              <a:t>Health care workers should: </a:t>
            </a:r>
            <a:endParaRPr lang="en-US" b="1" u="sng" dirty="0"/>
          </a:p>
          <a:p>
            <a:pPr>
              <a:buFontTx/>
              <a:buChar char="-"/>
            </a:pPr>
            <a:r>
              <a:rPr lang="en-US" dirty="0"/>
              <a:t>wear a medical mask when entering a room where patients suspected or confirmed of being infected with COVID19 are admitted and in any situation of care provided to a suspected or confirmed case; </a:t>
            </a:r>
          </a:p>
          <a:p>
            <a:endParaRPr lang="en-PK" dirty="0"/>
          </a:p>
          <a:p>
            <a:r>
              <a:rPr lang="en-US" dirty="0"/>
              <a:t>use a particulate respirator at least as protective as a </a:t>
            </a:r>
            <a:r>
              <a:rPr lang="en-US" b="1" dirty="0"/>
              <a:t>US National Institute for Occupational Safety and Health (NIOSH)-certified N95, European Union (EU) standard FFP2, or equivalent</a:t>
            </a:r>
            <a:r>
              <a:rPr lang="en-US" dirty="0"/>
              <a:t>, when performing aerosol-generating procedures such as tracheal intubation, non-invasive ventilation, tracheotomy, cardiopulmonary resuscitation, manual ventilation before intubation, and bronchoscopy. </a:t>
            </a:r>
          </a:p>
          <a:p>
            <a:pPr>
              <a:buFontTx/>
              <a:buChar char="-"/>
            </a:pPr>
            <a:endParaRPr lang="en-US" dirty="0"/>
          </a:p>
          <a:p>
            <a:endParaRPr lang="en-PK" dirty="0"/>
          </a:p>
        </p:txBody>
      </p:sp>
    </p:spTree>
    <p:extLst>
      <p:ext uri="{BB962C8B-B14F-4D97-AF65-F5344CB8AC3E}">
        <p14:creationId xmlns:p14="http://schemas.microsoft.com/office/powerpoint/2010/main" val="3757674036"/>
      </p:ext>
    </p:extLst>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0F9A-D03A-4316-870A-FDB33BC898B6}"/>
              </a:ext>
            </a:extLst>
          </p:cNvPr>
          <p:cNvSpPr>
            <a:spLocks noGrp="1"/>
          </p:cNvSpPr>
          <p:nvPr>
            <p:ph type="title"/>
          </p:nvPr>
        </p:nvSpPr>
        <p:spPr/>
        <p:txBody>
          <a:bodyPr/>
          <a:lstStyle/>
          <a:p>
            <a:r>
              <a:rPr lang="en-US" dirty="0"/>
              <a:t>MASKS MANAGEMENT</a:t>
            </a:r>
            <a:endParaRPr lang="en-PK" dirty="0"/>
          </a:p>
        </p:txBody>
      </p:sp>
      <p:sp>
        <p:nvSpPr>
          <p:cNvPr id="3" name="Content Placeholder 2">
            <a:extLst>
              <a:ext uri="{FF2B5EF4-FFF2-40B4-BE49-F238E27FC236}">
                <a16:creationId xmlns:a16="http://schemas.microsoft.com/office/drawing/2014/main" id="{D5E727E4-7B58-4CB5-8827-C8C3284B1140}"/>
              </a:ext>
            </a:extLst>
          </p:cNvPr>
          <p:cNvSpPr>
            <a:spLocks noGrp="1"/>
          </p:cNvSpPr>
          <p:nvPr>
            <p:ph idx="1"/>
          </p:nvPr>
        </p:nvSpPr>
        <p:spPr>
          <a:xfrm>
            <a:off x="609600" y="1600201"/>
            <a:ext cx="10972800" cy="4384963"/>
          </a:xfrm>
        </p:spPr>
        <p:txBody>
          <a:bodyPr>
            <a:normAutofit fontScale="85000" lnSpcReduction="20000"/>
          </a:bodyPr>
          <a:lstStyle/>
          <a:p>
            <a:r>
              <a:rPr lang="en-US" dirty="0"/>
              <a:t>If medical masks are worn, appropriate use and disposal is essential to ensure they are effective and to avoid any increase in risk of transmission associated with the incorrect use and disposal of masks. </a:t>
            </a:r>
          </a:p>
          <a:p>
            <a:r>
              <a:rPr lang="en-US" dirty="0"/>
              <a:t>The following information on correct use of medical masks derives from the practices in health-care settings: </a:t>
            </a:r>
          </a:p>
          <a:p>
            <a:pPr marL="0" indent="0">
              <a:buNone/>
            </a:pPr>
            <a:r>
              <a:rPr lang="en-US" dirty="0"/>
              <a:t>- place mask carefully to cover mouth and nose and tie securely to </a:t>
            </a:r>
            <a:r>
              <a:rPr lang="en-US" dirty="0" err="1"/>
              <a:t>minimise</a:t>
            </a:r>
            <a:r>
              <a:rPr lang="en-US" dirty="0"/>
              <a:t> any gaps between the face and the mask; </a:t>
            </a:r>
          </a:p>
          <a:p>
            <a:pPr marL="0" indent="0">
              <a:buNone/>
            </a:pPr>
            <a:r>
              <a:rPr lang="en-US" dirty="0"/>
              <a:t>- while in use, avoid touching the mask; </a:t>
            </a:r>
          </a:p>
          <a:p>
            <a:pPr marL="0" indent="0">
              <a:buNone/>
            </a:pPr>
            <a:r>
              <a:rPr lang="en-US" dirty="0"/>
              <a:t>- remove the mask by using appropriate technique (i.e. do not touch the front but remove the lace from behind); </a:t>
            </a:r>
          </a:p>
          <a:p>
            <a:pPr marL="0" indent="0">
              <a:buNone/>
            </a:pPr>
            <a:endParaRPr lang="en-PK" dirty="0"/>
          </a:p>
        </p:txBody>
      </p:sp>
    </p:spTree>
    <p:extLst>
      <p:ext uri="{BB962C8B-B14F-4D97-AF65-F5344CB8AC3E}">
        <p14:creationId xmlns:p14="http://schemas.microsoft.com/office/powerpoint/2010/main" val="274696800"/>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0F9A-D03A-4316-870A-FDB33BC898B6}"/>
              </a:ext>
            </a:extLst>
          </p:cNvPr>
          <p:cNvSpPr>
            <a:spLocks noGrp="1"/>
          </p:cNvSpPr>
          <p:nvPr>
            <p:ph type="title"/>
          </p:nvPr>
        </p:nvSpPr>
        <p:spPr/>
        <p:txBody>
          <a:bodyPr/>
          <a:lstStyle/>
          <a:p>
            <a:r>
              <a:rPr lang="en-US" dirty="0"/>
              <a:t>MASKS MANAGEMENT</a:t>
            </a:r>
            <a:endParaRPr lang="en-PK" dirty="0"/>
          </a:p>
        </p:txBody>
      </p:sp>
      <p:sp>
        <p:nvSpPr>
          <p:cNvPr id="3" name="Content Placeholder 2">
            <a:extLst>
              <a:ext uri="{FF2B5EF4-FFF2-40B4-BE49-F238E27FC236}">
                <a16:creationId xmlns:a16="http://schemas.microsoft.com/office/drawing/2014/main" id="{D5E727E4-7B58-4CB5-8827-C8C3284B1140}"/>
              </a:ext>
            </a:extLst>
          </p:cNvPr>
          <p:cNvSpPr>
            <a:spLocks noGrp="1"/>
          </p:cNvSpPr>
          <p:nvPr>
            <p:ph idx="1"/>
          </p:nvPr>
        </p:nvSpPr>
        <p:spPr>
          <a:xfrm>
            <a:off x="609600" y="1600201"/>
            <a:ext cx="10972800" cy="4384963"/>
          </a:xfrm>
        </p:spPr>
        <p:txBody>
          <a:bodyPr>
            <a:normAutofit fontScale="92500" lnSpcReduction="20000"/>
          </a:bodyPr>
          <a:lstStyle/>
          <a:p>
            <a:pPr marL="0" indent="0">
              <a:buNone/>
            </a:pPr>
            <a:r>
              <a:rPr lang="en-US" dirty="0"/>
              <a:t>- after removal or whenever you inadvertently touch a used mask, clean hands by using an alcohol-based hand rub or soap and water if visibly soiled </a:t>
            </a:r>
          </a:p>
          <a:p>
            <a:pPr marL="0" indent="0">
              <a:buNone/>
            </a:pPr>
            <a:r>
              <a:rPr lang="en-US" dirty="0"/>
              <a:t>- replace masks with a new clean, dry mask as soon as they become damp/humid; </a:t>
            </a:r>
          </a:p>
          <a:p>
            <a:pPr marL="0" indent="0">
              <a:buNone/>
            </a:pPr>
            <a:r>
              <a:rPr lang="en-US" dirty="0"/>
              <a:t>- do not re-use single-use masks; </a:t>
            </a:r>
          </a:p>
          <a:p>
            <a:pPr marL="0" indent="0">
              <a:buNone/>
            </a:pPr>
            <a:r>
              <a:rPr lang="en-US" dirty="0"/>
              <a:t>- discard single-use masks after each use and dispose of them immediately upon removal. </a:t>
            </a:r>
          </a:p>
          <a:p>
            <a:pPr marL="0" indent="0">
              <a:buNone/>
            </a:pPr>
            <a:r>
              <a:rPr lang="en-US" dirty="0"/>
              <a:t>Cloth (e.g. cotton or gauze) masks are not recommended under any circumstance. </a:t>
            </a:r>
          </a:p>
          <a:p>
            <a:pPr marL="0" indent="0">
              <a:buNone/>
            </a:pPr>
            <a:endParaRPr lang="en-PK" dirty="0"/>
          </a:p>
        </p:txBody>
      </p:sp>
    </p:spTree>
    <p:extLst>
      <p:ext uri="{BB962C8B-B14F-4D97-AF65-F5344CB8AC3E}">
        <p14:creationId xmlns:p14="http://schemas.microsoft.com/office/powerpoint/2010/main" val="1029994285"/>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43EF-3438-4532-8577-F7E78B3B1AEA}"/>
              </a:ext>
            </a:extLst>
          </p:cNvPr>
          <p:cNvSpPr>
            <a:spLocks noGrp="1"/>
          </p:cNvSpPr>
          <p:nvPr>
            <p:ph type="title"/>
          </p:nvPr>
        </p:nvSpPr>
        <p:spPr>
          <a:xfrm>
            <a:off x="3349334" y="3775622"/>
            <a:ext cx="7948246" cy="1325563"/>
          </a:xfrm>
        </p:spPr>
        <p:txBody>
          <a:bodyPr>
            <a:normAutofit fontScale="90000"/>
          </a:bodyPr>
          <a:lstStyle/>
          <a:p>
            <a:r>
              <a:rPr lang="en-US" dirty="0">
                <a:solidFill>
                  <a:schemeClr val="tx1"/>
                </a:solidFill>
                <a:latin typeface="Cambria" panose="02040503050406030204" pitchFamily="18" charset="0"/>
              </a:rPr>
              <a:t>MODULE III: COVID-19    CASE MANAGEMENT</a:t>
            </a:r>
          </a:p>
        </p:txBody>
      </p:sp>
    </p:spTree>
    <p:extLst>
      <p:ext uri="{BB962C8B-B14F-4D97-AF65-F5344CB8AC3E}">
        <p14:creationId xmlns:p14="http://schemas.microsoft.com/office/powerpoint/2010/main" val="70014231"/>
      </p:ext>
    </p:extLst>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CB16D-2706-419C-AC0F-D08CF9F23CC7}"/>
              </a:ext>
            </a:extLst>
          </p:cNvPr>
          <p:cNvSpPr>
            <a:spLocks noGrp="1"/>
          </p:cNvSpPr>
          <p:nvPr>
            <p:ph type="title"/>
          </p:nvPr>
        </p:nvSpPr>
        <p:spPr>
          <a:xfrm>
            <a:off x="3979373" y="184606"/>
            <a:ext cx="3176801" cy="1200262"/>
          </a:xfrm>
        </p:spPr>
        <p:txBody>
          <a:bodyPr/>
          <a:lstStyle/>
          <a:p>
            <a:r>
              <a:rPr lang="en-US" dirty="0">
                <a:solidFill>
                  <a:schemeClr val="tx1"/>
                </a:solidFill>
                <a:latin typeface="Cambria" panose="02040503050406030204" pitchFamily="18" charset="0"/>
              </a:rPr>
              <a:t>Objectives</a:t>
            </a:r>
          </a:p>
        </p:txBody>
      </p:sp>
      <p:sp>
        <p:nvSpPr>
          <p:cNvPr id="3" name="Content Placeholder 2">
            <a:extLst>
              <a:ext uri="{FF2B5EF4-FFF2-40B4-BE49-F238E27FC236}">
                <a16:creationId xmlns:a16="http://schemas.microsoft.com/office/drawing/2014/main" id="{988E8C9B-A55B-4073-94FB-D94AD064560F}"/>
              </a:ext>
            </a:extLst>
          </p:cNvPr>
          <p:cNvSpPr>
            <a:spLocks noGrp="1"/>
          </p:cNvSpPr>
          <p:nvPr>
            <p:ph idx="1"/>
          </p:nvPr>
        </p:nvSpPr>
        <p:spPr>
          <a:xfrm>
            <a:off x="1778647" y="1384868"/>
            <a:ext cx="9472450" cy="4486275"/>
          </a:xfrm>
        </p:spPr>
        <p:txBody>
          <a:bodyPr>
            <a:normAutofit fontScale="92500" lnSpcReduction="20000"/>
          </a:bodyPr>
          <a:lstStyle/>
          <a:p>
            <a:pPr marL="514350" indent="-514350">
              <a:buFont typeface="+mj-lt"/>
              <a:buAutoNum type="arabicPeriod"/>
            </a:pPr>
            <a:r>
              <a:rPr lang="en-US" dirty="0">
                <a:solidFill>
                  <a:schemeClr val="tx1"/>
                </a:solidFill>
                <a:latin typeface="Cambria" panose="02040503050406030204" pitchFamily="18" charset="0"/>
              </a:rPr>
              <a:t>Triage; recognize and sort patients with SARI</a:t>
            </a:r>
          </a:p>
          <a:p>
            <a:pPr marL="514350" indent="-514350">
              <a:buFont typeface="+mj-lt"/>
              <a:buAutoNum type="arabicPeriod"/>
            </a:pPr>
            <a:r>
              <a:rPr lang="en-US" dirty="0">
                <a:solidFill>
                  <a:schemeClr val="tx1"/>
                </a:solidFill>
                <a:latin typeface="Cambria" panose="02040503050406030204" pitchFamily="18" charset="0"/>
              </a:rPr>
              <a:t>Implementation of Infection prevention and control (IPC) measures</a:t>
            </a:r>
          </a:p>
          <a:p>
            <a:pPr marL="514350" indent="-514350">
              <a:buFont typeface="+mj-lt"/>
              <a:buAutoNum type="arabicPeriod"/>
            </a:pPr>
            <a:r>
              <a:rPr lang="en-US" dirty="0">
                <a:solidFill>
                  <a:schemeClr val="tx1"/>
                </a:solidFill>
                <a:latin typeface="Cambria" panose="02040503050406030204" pitchFamily="18" charset="0"/>
              </a:rPr>
              <a:t>Early Supportive Therapy and Monitoring</a:t>
            </a:r>
          </a:p>
          <a:p>
            <a:pPr marL="514350" indent="-514350">
              <a:buFont typeface="+mj-lt"/>
              <a:buAutoNum type="arabicPeriod"/>
            </a:pPr>
            <a:r>
              <a:rPr lang="en-US" dirty="0">
                <a:solidFill>
                  <a:schemeClr val="tx1"/>
                </a:solidFill>
                <a:latin typeface="Cambria" panose="02040503050406030204" pitchFamily="18" charset="0"/>
              </a:rPr>
              <a:t>Collection of specimen for lab diagnosis</a:t>
            </a:r>
          </a:p>
          <a:p>
            <a:pPr marL="514350" indent="-514350">
              <a:buFont typeface="+mj-lt"/>
              <a:buAutoNum type="arabicPeriod"/>
            </a:pPr>
            <a:r>
              <a:rPr lang="en-US" dirty="0">
                <a:solidFill>
                  <a:schemeClr val="tx1"/>
                </a:solidFill>
                <a:latin typeface="Cambria" panose="02040503050406030204" pitchFamily="18" charset="0"/>
              </a:rPr>
              <a:t>Management of hypoxic respiratory failure and ARDS</a:t>
            </a:r>
          </a:p>
          <a:p>
            <a:pPr marL="514350" indent="-514350">
              <a:buFont typeface="+mj-lt"/>
              <a:buAutoNum type="arabicPeriod"/>
            </a:pPr>
            <a:r>
              <a:rPr lang="en-US" dirty="0">
                <a:solidFill>
                  <a:schemeClr val="tx1"/>
                </a:solidFill>
                <a:latin typeface="Cambria" panose="02040503050406030204" pitchFamily="18" charset="0"/>
              </a:rPr>
              <a:t>Management of septic shock</a:t>
            </a:r>
          </a:p>
          <a:p>
            <a:pPr marL="514350" indent="-514350">
              <a:buFont typeface="+mj-lt"/>
              <a:buAutoNum type="arabicPeriod"/>
            </a:pPr>
            <a:r>
              <a:rPr lang="en-US" dirty="0">
                <a:solidFill>
                  <a:schemeClr val="tx1"/>
                </a:solidFill>
                <a:latin typeface="Cambria" panose="02040503050406030204" pitchFamily="18" charset="0"/>
              </a:rPr>
              <a:t>Prevention of complications</a:t>
            </a:r>
          </a:p>
          <a:p>
            <a:pPr marL="514350" indent="-514350">
              <a:buFont typeface="+mj-lt"/>
              <a:buAutoNum type="arabicPeriod"/>
            </a:pPr>
            <a:r>
              <a:rPr lang="en-US" dirty="0">
                <a:solidFill>
                  <a:schemeClr val="tx1"/>
                </a:solidFill>
                <a:latin typeface="Cambria" panose="02040503050406030204" pitchFamily="18" charset="0"/>
              </a:rPr>
              <a:t>Specific COVID-19 treatments</a:t>
            </a:r>
          </a:p>
          <a:p>
            <a:pPr marL="514350" indent="-514350">
              <a:buFont typeface="+mj-lt"/>
              <a:buAutoNum type="arabicPeriod"/>
            </a:pPr>
            <a:r>
              <a:rPr lang="en-US" dirty="0">
                <a:solidFill>
                  <a:schemeClr val="tx1"/>
                </a:solidFill>
                <a:latin typeface="Cambria" panose="02040503050406030204" pitchFamily="18" charset="0"/>
              </a:rPr>
              <a:t>Special considerations for pregnant patients</a:t>
            </a:r>
          </a:p>
        </p:txBody>
      </p:sp>
    </p:spTree>
    <p:extLst>
      <p:ext uri="{BB962C8B-B14F-4D97-AF65-F5344CB8AC3E}">
        <p14:creationId xmlns:p14="http://schemas.microsoft.com/office/powerpoint/2010/main" val="3300984954"/>
      </p:ext>
    </p:extLst>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4EB0-3CB4-4B5D-A1EF-9D7CBB1004FC}"/>
              </a:ext>
            </a:extLst>
          </p:cNvPr>
          <p:cNvSpPr>
            <a:spLocks noGrp="1"/>
          </p:cNvSpPr>
          <p:nvPr>
            <p:ph type="title"/>
          </p:nvPr>
        </p:nvSpPr>
        <p:spPr>
          <a:xfrm>
            <a:off x="1712817" y="12220"/>
            <a:ext cx="8415130" cy="1817613"/>
          </a:xfrm>
        </p:spPr>
        <p:txBody>
          <a:bodyPr/>
          <a:lstStyle/>
          <a:p>
            <a:r>
              <a:rPr lang="en-US" dirty="0">
                <a:latin typeface="Cambria" panose="02040503050406030204" pitchFamily="18" charset="0"/>
              </a:rPr>
              <a:t>         </a:t>
            </a:r>
            <a:r>
              <a:rPr lang="en-US" dirty="0">
                <a:solidFill>
                  <a:schemeClr val="bg1"/>
                </a:solidFill>
                <a:latin typeface="Cambria" panose="02040503050406030204" pitchFamily="18" charset="0"/>
              </a:rPr>
              <a:t>Early Recognition of SARI</a:t>
            </a:r>
            <a:br>
              <a:rPr lang="en-US" dirty="0">
                <a:solidFill>
                  <a:schemeClr val="bg1"/>
                </a:solidFill>
                <a:latin typeface="Cambria" panose="02040503050406030204" pitchFamily="18" charset="0"/>
              </a:rPr>
            </a:br>
            <a:r>
              <a:rPr lang="en-US" dirty="0">
                <a:solidFill>
                  <a:schemeClr val="bg1"/>
                </a:solidFill>
                <a:latin typeface="Cambria" panose="02040503050406030204" pitchFamily="18" charset="0"/>
              </a:rPr>
              <a:t>(</a:t>
            </a:r>
            <a:r>
              <a:rPr lang="en-US" dirty="0">
                <a:solidFill>
                  <a:schemeClr val="tx1"/>
                </a:solidFill>
                <a:latin typeface="Cambria" panose="02040503050406030204" pitchFamily="18" charset="0"/>
              </a:rPr>
              <a:t>Severe Acute Respiratory illness</a:t>
            </a:r>
            <a:r>
              <a:rPr lang="en-US" dirty="0">
                <a:solidFill>
                  <a:schemeClr val="bg1"/>
                </a:solidFill>
                <a:latin typeface="Cambria" panose="02040503050406030204" pitchFamily="18" charset="0"/>
              </a:rPr>
              <a:t>)</a:t>
            </a:r>
          </a:p>
        </p:txBody>
      </p:sp>
      <p:graphicFrame>
        <p:nvGraphicFramePr>
          <p:cNvPr id="4" name="Content Placeholder 3">
            <a:extLst>
              <a:ext uri="{FF2B5EF4-FFF2-40B4-BE49-F238E27FC236}">
                <a16:creationId xmlns:a16="http://schemas.microsoft.com/office/drawing/2014/main" id="{9D591FB0-072C-4D02-9A82-AF2D098768A6}"/>
              </a:ext>
            </a:extLst>
          </p:cNvPr>
          <p:cNvGraphicFramePr>
            <a:graphicFrameLocks noGrp="1"/>
          </p:cNvGraphicFramePr>
          <p:nvPr>
            <p:ph idx="1"/>
          </p:nvPr>
        </p:nvGraphicFramePr>
        <p:xfrm>
          <a:off x="1219200" y="2029314"/>
          <a:ext cx="9259983" cy="4127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168020"/>
      </p:ext>
    </p:extLst>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C350-8944-4F72-AF76-110C1F4575D2}"/>
              </a:ext>
            </a:extLst>
          </p:cNvPr>
          <p:cNvSpPr>
            <a:spLocks noGrp="1"/>
          </p:cNvSpPr>
          <p:nvPr>
            <p:ph type="title"/>
          </p:nvPr>
        </p:nvSpPr>
        <p:spPr>
          <a:xfrm>
            <a:off x="776977" y="3241628"/>
            <a:ext cx="8534400" cy="1507067"/>
          </a:xfrm>
        </p:spPr>
        <p:txBody>
          <a:bodyPr>
            <a:normAutofit/>
          </a:bodyPr>
          <a:lstStyle/>
          <a:p>
            <a:r>
              <a:rPr lang="en-US" sz="3200" dirty="0">
                <a:solidFill>
                  <a:schemeClr val="tx1"/>
                </a:solidFill>
                <a:latin typeface="Cambria" panose="02040503050406030204" pitchFamily="18" charset="0"/>
              </a:rPr>
              <a:t>Implementation of infection prevention and control measures</a:t>
            </a:r>
          </a:p>
        </p:txBody>
      </p:sp>
    </p:spTree>
    <p:extLst>
      <p:ext uri="{BB962C8B-B14F-4D97-AF65-F5344CB8AC3E}">
        <p14:creationId xmlns:p14="http://schemas.microsoft.com/office/powerpoint/2010/main" val="410767385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589F-3AF9-4CA6-8B44-46DEEE28B23D}"/>
              </a:ext>
            </a:extLst>
          </p:cNvPr>
          <p:cNvSpPr>
            <a:spLocks noGrp="1"/>
          </p:cNvSpPr>
          <p:nvPr>
            <p:ph type="title"/>
          </p:nvPr>
        </p:nvSpPr>
        <p:spPr/>
        <p:txBody>
          <a:bodyPr/>
          <a:lstStyle/>
          <a:p>
            <a:r>
              <a:rPr lang="en-US" dirty="0"/>
              <a:t>COVID19 incubation period</a:t>
            </a:r>
            <a:endParaRPr lang="en-PK" dirty="0"/>
          </a:p>
        </p:txBody>
      </p:sp>
      <p:sp>
        <p:nvSpPr>
          <p:cNvPr id="3" name="Content Placeholder 2">
            <a:extLst>
              <a:ext uri="{FF2B5EF4-FFF2-40B4-BE49-F238E27FC236}">
                <a16:creationId xmlns:a16="http://schemas.microsoft.com/office/drawing/2014/main" id="{793948F9-25AC-45BF-89C3-D599253F5E9F}"/>
              </a:ext>
            </a:extLst>
          </p:cNvPr>
          <p:cNvSpPr>
            <a:spLocks noGrp="1"/>
          </p:cNvSpPr>
          <p:nvPr>
            <p:ph sz="half" idx="1"/>
          </p:nvPr>
        </p:nvSpPr>
        <p:spPr/>
        <p:txBody>
          <a:bodyPr/>
          <a:lstStyle/>
          <a:p>
            <a:r>
              <a:rPr lang="en-US" dirty="0"/>
              <a:t>Most estimates of the incubation period for COVID-19 range from 1-14 days, most commonly around five days.</a:t>
            </a:r>
          </a:p>
          <a:p>
            <a:r>
              <a:rPr lang="en-US" dirty="0"/>
              <a:t>These estimates will be updated as more data become available.</a:t>
            </a:r>
            <a:endParaRPr lang="en-PK" dirty="0"/>
          </a:p>
        </p:txBody>
      </p:sp>
      <p:sp>
        <p:nvSpPr>
          <p:cNvPr id="4" name="Content Placeholder 3">
            <a:extLst>
              <a:ext uri="{FF2B5EF4-FFF2-40B4-BE49-F238E27FC236}">
                <a16:creationId xmlns:a16="http://schemas.microsoft.com/office/drawing/2014/main" id="{41D88F6B-4619-4458-8CB4-AD37AD496AD6}"/>
              </a:ext>
            </a:extLst>
          </p:cNvPr>
          <p:cNvSpPr>
            <a:spLocks noGrp="1"/>
          </p:cNvSpPr>
          <p:nvPr>
            <p:ph sz="half" idx="2"/>
          </p:nvPr>
        </p:nvSpPr>
        <p:spPr/>
        <p:txBody>
          <a:bodyPr/>
          <a:lstStyle/>
          <a:p>
            <a:r>
              <a:rPr lang="en-US" dirty="0"/>
              <a:t>Studies suggest that coronaviruses (including preliminary information on the COVID-19 virus) may persist on surfaces for a few hours or up to several days. </a:t>
            </a:r>
          </a:p>
          <a:p>
            <a:r>
              <a:rPr lang="en-US" dirty="0"/>
              <a:t>This may vary under different conditions (e.g. type of surface, temperature or humidity of the environment).</a:t>
            </a:r>
            <a:endParaRPr lang="en-PK" dirty="0"/>
          </a:p>
        </p:txBody>
      </p:sp>
    </p:spTree>
    <p:extLst>
      <p:ext uri="{BB962C8B-B14F-4D97-AF65-F5344CB8AC3E}">
        <p14:creationId xmlns:p14="http://schemas.microsoft.com/office/powerpoint/2010/main" val="2046167766"/>
      </p:ext>
    </p:extLst>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D2B6-D18F-4A0E-ABEA-6EFB52054B95}"/>
              </a:ext>
            </a:extLst>
          </p:cNvPr>
          <p:cNvSpPr>
            <a:spLocks noGrp="1"/>
          </p:cNvSpPr>
          <p:nvPr>
            <p:ph type="title" idx="4294967295"/>
          </p:nvPr>
        </p:nvSpPr>
        <p:spPr>
          <a:xfrm>
            <a:off x="2769704" y="127898"/>
            <a:ext cx="6029739" cy="1541876"/>
          </a:xfrm>
        </p:spPr>
        <p:txBody>
          <a:bodyPr/>
          <a:lstStyle/>
          <a:p>
            <a:r>
              <a:rPr lang="en-US" dirty="0">
                <a:solidFill>
                  <a:schemeClr val="tx1"/>
                </a:solidFill>
                <a:latin typeface="Cambria" panose="02040503050406030204" pitchFamily="18" charset="0"/>
              </a:rPr>
              <a:t>Droplet precaution</a:t>
            </a:r>
          </a:p>
        </p:txBody>
      </p:sp>
      <p:sp>
        <p:nvSpPr>
          <p:cNvPr id="3" name="Content Placeholder 2">
            <a:extLst>
              <a:ext uri="{FF2B5EF4-FFF2-40B4-BE49-F238E27FC236}">
                <a16:creationId xmlns:a16="http://schemas.microsoft.com/office/drawing/2014/main" id="{A60AA374-E7A9-4290-BD21-69446D57F2B5}"/>
              </a:ext>
            </a:extLst>
          </p:cNvPr>
          <p:cNvSpPr>
            <a:spLocks noGrp="1"/>
          </p:cNvSpPr>
          <p:nvPr>
            <p:ph idx="4294967295"/>
          </p:nvPr>
        </p:nvSpPr>
        <p:spPr>
          <a:xfrm>
            <a:off x="1643269" y="2061058"/>
            <a:ext cx="7977809" cy="3342861"/>
          </a:xfrm>
        </p:spPr>
        <p:txBody>
          <a:bodyPr/>
          <a:lstStyle/>
          <a:p>
            <a:pPr>
              <a:buFont typeface="Wingdings" panose="05000000000000000000" pitchFamily="2" charset="2"/>
              <a:buChar char="§"/>
            </a:pPr>
            <a:r>
              <a:rPr lang="en-US" sz="2400" dirty="0">
                <a:solidFill>
                  <a:schemeClr val="tx1"/>
                </a:solidFill>
                <a:latin typeface="Cambria" panose="02040503050406030204" pitchFamily="18" charset="0"/>
              </a:rPr>
              <a:t>Give suspected patient a medical mask</a:t>
            </a:r>
          </a:p>
          <a:p>
            <a:pPr>
              <a:buFont typeface="Wingdings" panose="05000000000000000000" pitchFamily="2" charset="2"/>
              <a:buChar char="§"/>
            </a:pPr>
            <a:r>
              <a:rPr lang="en-US" sz="2400" dirty="0">
                <a:solidFill>
                  <a:schemeClr val="tx1"/>
                </a:solidFill>
                <a:latin typeface="Cambria" panose="02040503050406030204" pitchFamily="18" charset="0"/>
              </a:rPr>
              <a:t>Direct patient to separate area/isolation</a:t>
            </a:r>
          </a:p>
          <a:p>
            <a:pPr>
              <a:buFont typeface="Wingdings" panose="05000000000000000000" pitchFamily="2" charset="2"/>
              <a:buChar char="§"/>
            </a:pPr>
            <a:r>
              <a:rPr lang="en-US" sz="2400" dirty="0">
                <a:solidFill>
                  <a:schemeClr val="tx1"/>
                </a:solidFill>
                <a:latin typeface="Cambria" panose="02040503050406030204" pitchFamily="18" charset="0"/>
              </a:rPr>
              <a:t>Keep distance of at least 1 meter between suspected and other patient</a:t>
            </a:r>
          </a:p>
          <a:p>
            <a:pPr>
              <a:buFont typeface="Wingdings" panose="05000000000000000000" pitchFamily="2" charset="2"/>
              <a:buChar char="§"/>
            </a:pPr>
            <a:r>
              <a:rPr lang="en-US" sz="2400" dirty="0">
                <a:solidFill>
                  <a:schemeClr val="tx1"/>
                </a:solidFill>
                <a:latin typeface="Cambria" panose="02040503050406030204" pitchFamily="18" charset="0"/>
              </a:rPr>
              <a:t>Cover nose and mouth during sneezing/coughing with flexed elbow</a:t>
            </a:r>
          </a:p>
          <a:p>
            <a:pPr>
              <a:buFont typeface="Wingdings" panose="05000000000000000000" pitchFamily="2" charset="2"/>
              <a:buChar char="§"/>
            </a:pPr>
            <a:r>
              <a:rPr lang="en-US" sz="2400" dirty="0">
                <a:solidFill>
                  <a:schemeClr val="tx1"/>
                </a:solidFill>
                <a:latin typeface="Cambria" panose="02040503050406030204" pitchFamily="18" charset="0"/>
              </a:rPr>
              <a:t>Perform hand hygiene frequently</a:t>
            </a:r>
          </a:p>
          <a:p>
            <a:endParaRPr lang="en-US" dirty="0"/>
          </a:p>
        </p:txBody>
      </p:sp>
    </p:spTree>
    <p:extLst>
      <p:ext uri="{BB962C8B-B14F-4D97-AF65-F5344CB8AC3E}">
        <p14:creationId xmlns:p14="http://schemas.microsoft.com/office/powerpoint/2010/main" val="3656833472"/>
      </p:ext>
    </p:extLst>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3BD-C0C3-443C-8306-13912875FC11}"/>
              </a:ext>
            </a:extLst>
          </p:cNvPr>
          <p:cNvSpPr>
            <a:spLocks noGrp="1"/>
          </p:cNvSpPr>
          <p:nvPr>
            <p:ph type="title"/>
          </p:nvPr>
        </p:nvSpPr>
        <p:spPr>
          <a:xfrm>
            <a:off x="2878672" y="92765"/>
            <a:ext cx="5252762" cy="1476146"/>
          </a:xfrm>
        </p:spPr>
        <p:txBody>
          <a:bodyPr/>
          <a:lstStyle/>
          <a:p>
            <a:r>
              <a:rPr lang="en-US" dirty="0">
                <a:solidFill>
                  <a:schemeClr val="tx1"/>
                </a:solidFill>
                <a:latin typeface="Cambria" panose="02040503050406030204" pitchFamily="18" charset="0"/>
              </a:rPr>
              <a:t>Contact Precaution</a:t>
            </a:r>
          </a:p>
        </p:txBody>
      </p:sp>
      <p:sp>
        <p:nvSpPr>
          <p:cNvPr id="3" name="Content Placeholder 2">
            <a:extLst>
              <a:ext uri="{FF2B5EF4-FFF2-40B4-BE49-F238E27FC236}">
                <a16:creationId xmlns:a16="http://schemas.microsoft.com/office/drawing/2014/main" id="{01090824-F7E9-4D07-A2C5-4EA8141EEE7C}"/>
              </a:ext>
            </a:extLst>
          </p:cNvPr>
          <p:cNvSpPr>
            <a:spLocks noGrp="1"/>
          </p:cNvSpPr>
          <p:nvPr>
            <p:ph idx="1"/>
          </p:nvPr>
        </p:nvSpPr>
        <p:spPr>
          <a:xfrm>
            <a:off x="1269759" y="1912912"/>
            <a:ext cx="8709128" cy="3812025"/>
          </a:xfrm>
        </p:spPr>
        <p:txBody>
          <a:bodyPr>
            <a:normAutofit fontScale="92500" lnSpcReduction="20000"/>
          </a:bodyPr>
          <a:lstStyle/>
          <a:p>
            <a:pPr>
              <a:buFont typeface="Wingdings" panose="05000000000000000000" pitchFamily="2" charset="2"/>
              <a:buChar char="§"/>
            </a:pPr>
            <a:r>
              <a:rPr lang="en-US" sz="2600" dirty="0">
                <a:solidFill>
                  <a:schemeClr val="tx1"/>
                </a:solidFill>
                <a:latin typeface="Cambria" panose="02040503050406030204" pitchFamily="18" charset="0"/>
              </a:rPr>
              <a:t>Use PPE (mask, goggles, gloves, gown), observe proper donning and doffing methods</a:t>
            </a:r>
          </a:p>
          <a:p>
            <a:pPr>
              <a:buFont typeface="Wingdings" panose="05000000000000000000" pitchFamily="2" charset="2"/>
              <a:buChar char="§"/>
            </a:pPr>
            <a:r>
              <a:rPr lang="en-US" sz="2600" dirty="0">
                <a:solidFill>
                  <a:schemeClr val="tx1"/>
                </a:solidFill>
                <a:latin typeface="Cambria" panose="02040503050406030204" pitchFamily="18" charset="0"/>
              </a:rPr>
              <a:t>Use disposable or dedicated equipment (stethoscope, BP cuffs and thermometers) – clean equipment between use on different patients</a:t>
            </a:r>
          </a:p>
          <a:p>
            <a:pPr>
              <a:buFont typeface="Wingdings" panose="05000000000000000000" pitchFamily="2" charset="2"/>
              <a:buChar char="§"/>
            </a:pPr>
            <a:r>
              <a:rPr lang="en-US" sz="2600" dirty="0">
                <a:solidFill>
                  <a:schemeClr val="tx1"/>
                </a:solidFill>
                <a:latin typeface="Cambria" panose="02040503050406030204" pitchFamily="18" charset="0"/>
              </a:rPr>
              <a:t>Refrain from touching eyes, nose and mouth with potentially contaminated gloved or ungloved hands</a:t>
            </a:r>
          </a:p>
          <a:p>
            <a:pPr>
              <a:buFont typeface="Wingdings" panose="05000000000000000000" pitchFamily="2" charset="2"/>
              <a:buChar char="§"/>
            </a:pPr>
            <a:r>
              <a:rPr lang="en-US" sz="2600" dirty="0">
                <a:solidFill>
                  <a:schemeClr val="tx1"/>
                </a:solidFill>
                <a:latin typeface="Cambria" panose="02040503050406030204" pitchFamily="18" charset="0"/>
              </a:rPr>
              <a:t>Avoid contaminating environmental surfaces e.g. door knobs and light switches</a:t>
            </a:r>
          </a:p>
          <a:p>
            <a:pPr>
              <a:buFont typeface="Wingdings" panose="05000000000000000000" pitchFamily="2" charset="2"/>
              <a:buChar char="§"/>
            </a:pPr>
            <a:r>
              <a:rPr lang="en-US" sz="2600" dirty="0">
                <a:solidFill>
                  <a:schemeClr val="tx1"/>
                </a:solidFill>
                <a:latin typeface="Cambria" panose="02040503050406030204" pitchFamily="18" charset="0"/>
              </a:rPr>
              <a:t>Ensure adequate room ventilation</a:t>
            </a:r>
          </a:p>
          <a:p>
            <a:pPr>
              <a:buFont typeface="Wingdings" panose="05000000000000000000" pitchFamily="2" charset="2"/>
              <a:buChar char="§"/>
            </a:pPr>
            <a:r>
              <a:rPr lang="en-US" sz="2600" dirty="0">
                <a:solidFill>
                  <a:schemeClr val="tx1"/>
                </a:solidFill>
                <a:latin typeface="Cambria" panose="02040503050406030204" pitchFamily="18" charset="0"/>
              </a:rPr>
              <a:t>Avoid unnecessary patient movement/ transport</a:t>
            </a:r>
          </a:p>
          <a:p>
            <a:endParaRPr lang="en-US" dirty="0"/>
          </a:p>
          <a:p>
            <a:endParaRPr lang="en-US" dirty="0"/>
          </a:p>
        </p:txBody>
      </p:sp>
    </p:spTree>
    <p:extLst>
      <p:ext uri="{BB962C8B-B14F-4D97-AF65-F5344CB8AC3E}">
        <p14:creationId xmlns:p14="http://schemas.microsoft.com/office/powerpoint/2010/main" val="2692975062"/>
      </p:ext>
    </p:extLst>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E894-C8A9-4A52-A5C9-D5CA6B939D09}"/>
              </a:ext>
            </a:extLst>
          </p:cNvPr>
          <p:cNvSpPr>
            <a:spLocks noGrp="1"/>
          </p:cNvSpPr>
          <p:nvPr>
            <p:ph type="title"/>
          </p:nvPr>
        </p:nvSpPr>
        <p:spPr>
          <a:xfrm>
            <a:off x="3109359" y="217740"/>
            <a:ext cx="5305771" cy="1436390"/>
          </a:xfrm>
        </p:spPr>
        <p:txBody>
          <a:bodyPr/>
          <a:lstStyle/>
          <a:p>
            <a:r>
              <a:rPr lang="en-US" dirty="0">
                <a:solidFill>
                  <a:schemeClr val="tx1"/>
                </a:solidFill>
                <a:latin typeface="Cambria" panose="02040503050406030204" pitchFamily="18" charset="0"/>
              </a:rPr>
              <a:t>Airborne Precaution</a:t>
            </a:r>
          </a:p>
        </p:txBody>
      </p:sp>
      <p:sp>
        <p:nvSpPr>
          <p:cNvPr id="3" name="Content Placeholder 2">
            <a:extLst>
              <a:ext uri="{FF2B5EF4-FFF2-40B4-BE49-F238E27FC236}">
                <a16:creationId xmlns:a16="http://schemas.microsoft.com/office/drawing/2014/main" id="{F710662E-CCB8-4C57-A970-773FA7DE6DDF}"/>
              </a:ext>
            </a:extLst>
          </p:cNvPr>
          <p:cNvSpPr>
            <a:spLocks noGrp="1"/>
          </p:cNvSpPr>
          <p:nvPr>
            <p:ph idx="1"/>
          </p:nvPr>
        </p:nvSpPr>
        <p:spPr>
          <a:xfrm>
            <a:off x="1828800" y="1598543"/>
            <a:ext cx="8534400" cy="4323522"/>
          </a:xfrm>
        </p:spPr>
        <p:txBody>
          <a:bodyPr>
            <a:normAutofit fontScale="77500" lnSpcReduction="20000"/>
          </a:bodyPr>
          <a:lstStyle/>
          <a:p>
            <a:pPr lvl="0"/>
            <a:r>
              <a:rPr lang="en-US" sz="2900" dirty="0">
                <a:solidFill>
                  <a:schemeClr val="tx1"/>
                </a:solidFill>
                <a:latin typeface="Cambria" panose="02040503050406030204" pitchFamily="18" charset="0"/>
              </a:rPr>
              <a:t>To be applied when performing an aerosol generating procedure i.e.</a:t>
            </a:r>
          </a:p>
          <a:p>
            <a:pPr marL="1485900" lvl="2" indent="-571500">
              <a:buFont typeface="+mj-lt"/>
              <a:buAutoNum type="romanLcPeriod"/>
            </a:pPr>
            <a:r>
              <a:rPr lang="en-US" sz="2900" dirty="0">
                <a:solidFill>
                  <a:schemeClr val="tx1"/>
                </a:solidFill>
                <a:latin typeface="Cambria" panose="02040503050406030204" pitchFamily="18" charset="0"/>
              </a:rPr>
              <a:t>Open suctioning of respiratory tract</a:t>
            </a:r>
          </a:p>
          <a:p>
            <a:pPr marL="1485900" lvl="2" indent="-571500">
              <a:buFont typeface="+mj-lt"/>
              <a:buAutoNum type="romanLcPeriod"/>
            </a:pPr>
            <a:r>
              <a:rPr lang="en-US" sz="2900" dirty="0">
                <a:solidFill>
                  <a:schemeClr val="tx1"/>
                </a:solidFill>
                <a:latin typeface="Cambria" panose="02040503050406030204" pitchFamily="18" charset="0"/>
              </a:rPr>
              <a:t>Intubation</a:t>
            </a:r>
          </a:p>
          <a:p>
            <a:pPr marL="1485900" lvl="2" indent="-571500">
              <a:buFont typeface="+mj-lt"/>
              <a:buAutoNum type="romanLcPeriod"/>
            </a:pPr>
            <a:r>
              <a:rPr lang="en-US" sz="2900" dirty="0">
                <a:solidFill>
                  <a:schemeClr val="tx1"/>
                </a:solidFill>
                <a:latin typeface="Cambria" panose="02040503050406030204" pitchFamily="18" charset="0"/>
              </a:rPr>
              <a:t>Bronchoscopy</a:t>
            </a:r>
          </a:p>
          <a:p>
            <a:pPr marL="1485900" lvl="2" indent="-571500">
              <a:buFont typeface="+mj-lt"/>
              <a:buAutoNum type="romanLcPeriod"/>
            </a:pPr>
            <a:r>
              <a:rPr lang="en-US" sz="2900" dirty="0">
                <a:solidFill>
                  <a:schemeClr val="tx1"/>
                </a:solidFill>
                <a:latin typeface="Cambria" panose="02040503050406030204" pitchFamily="18" charset="0"/>
              </a:rPr>
              <a:t>CPR</a:t>
            </a:r>
          </a:p>
          <a:p>
            <a:pPr marL="914400" lvl="2" indent="0">
              <a:buNone/>
            </a:pPr>
            <a:endParaRPr lang="en-US" sz="2900" dirty="0">
              <a:solidFill>
                <a:schemeClr val="tx1"/>
              </a:solidFill>
              <a:latin typeface="Cambria" panose="02040503050406030204" pitchFamily="18" charset="0"/>
            </a:endParaRPr>
          </a:p>
          <a:p>
            <a:r>
              <a:rPr lang="en-US" sz="2900" dirty="0">
                <a:solidFill>
                  <a:schemeClr val="tx1"/>
                </a:solidFill>
                <a:latin typeface="Cambria" panose="02040503050406030204" pitchFamily="18" charset="0"/>
              </a:rPr>
              <a:t>Use PPE &amp; adequately ventilated single rooms</a:t>
            </a:r>
          </a:p>
          <a:p>
            <a:pPr lvl="2">
              <a:buFont typeface="Wingdings" panose="05000000000000000000" pitchFamily="2" charset="2"/>
              <a:buChar char="§"/>
            </a:pPr>
            <a:r>
              <a:rPr lang="en-US" sz="2900" dirty="0">
                <a:solidFill>
                  <a:schemeClr val="tx1"/>
                </a:solidFill>
                <a:latin typeface="Cambria" panose="02040503050406030204" pitchFamily="18" charset="0"/>
              </a:rPr>
              <a:t>Gloves</a:t>
            </a:r>
          </a:p>
          <a:p>
            <a:pPr lvl="2">
              <a:buFont typeface="Wingdings" panose="05000000000000000000" pitchFamily="2" charset="2"/>
              <a:buChar char="§"/>
            </a:pPr>
            <a:r>
              <a:rPr lang="en-US" sz="2900" dirty="0">
                <a:solidFill>
                  <a:schemeClr val="tx1"/>
                </a:solidFill>
                <a:latin typeface="Cambria" panose="02040503050406030204" pitchFamily="18" charset="0"/>
              </a:rPr>
              <a:t>Gowns</a:t>
            </a:r>
          </a:p>
          <a:p>
            <a:pPr lvl="2">
              <a:buFont typeface="Wingdings" panose="05000000000000000000" pitchFamily="2" charset="2"/>
              <a:buChar char="§"/>
            </a:pPr>
            <a:r>
              <a:rPr lang="en-US" sz="2900" dirty="0">
                <a:solidFill>
                  <a:schemeClr val="tx1"/>
                </a:solidFill>
                <a:latin typeface="Cambria" panose="02040503050406030204" pitchFamily="18" charset="0"/>
              </a:rPr>
              <a:t>Eye protection</a:t>
            </a:r>
          </a:p>
          <a:p>
            <a:pPr lvl="2">
              <a:buFont typeface="Wingdings" panose="05000000000000000000" pitchFamily="2" charset="2"/>
              <a:buChar char="§"/>
            </a:pPr>
            <a:r>
              <a:rPr lang="en-US" sz="2900" dirty="0">
                <a:solidFill>
                  <a:schemeClr val="tx1"/>
                </a:solidFill>
                <a:latin typeface="Cambria" panose="02040503050406030204" pitchFamily="18" charset="0"/>
              </a:rPr>
              <a:t>Fit tested particulate respirators (N95 or equivalent)</a:t>
            </a:r>
          </a:p>
        </p:txBody>
      </p:sp>
    </p:spTree>
    <p:extLst>
      <p:ext uri="{BB962C8B-B14F-4D97-AF65-F5344CB8AC3E}">
        <p14:creationId xmlns:p14="http://schemas.microsoft.com/office/powerpoint/2010/main" val="1572340118"/>
      </p:ext>
    </p:extLst>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3C78-5F7B-4616-8C50-B3A0A9B5E100}"/>
              </a:ext>
            </a:extLst>
          </p:cNvPr>
          <p:cNvSpPr>
            <a:spLocks noGrp="1"/>
          </p:cNvSpPr>
          <p:nvPr>
            <p:ph type="title"/>
          </p:nvPr>
        </p:nvSpPr>
        <p:spPr>
          <a:xfrm>
            <a:off x="1181100" y="365124"/>
            <a:ext cx="9829800" cy="1055712"/>
          </a:xfrm>
        </p:spPr>
        <p:txBody>
          <a:bodyPr/>
          <a:lstStyle/>
          <a:p>
            <a:r>
              <a:rPr lang="en-US" dirty="0">
                <a:solidFill>
                  <a:schemeClr val="tx1"/>
                </a:solidFill>
                <a:latin typeface="Cambria" panose="02040503050406030204" pitchFamily="18" charset="0"/>
              </a:rPr>
              <a:t>Early Supportive Therapy &amp; Monitoring</a:t>
            </a:r>
          </a:p>
        </p:txBody>
      </p:sp>
      <p:sp>
        <p:nvSpPr>
          <p:cNvPr id="3" name="Content Placeholder 2">
            <a:extLst>
              <a:ext uri="{FF2B5EF4-FFF2-40B4-BE49-F238E27FC236}">
                <a16:creationId xmlns:a16="http://schemas.microsoft.com/office/drawing/2014/main" id="{318B6109-F364-4702-91FF-4379E6755102}"/>
              </a:ext>
            </a:extLst>
          </p:cNvPr>
          <p:cNvSpPr>
            <a:spLocks noGrp="1"/>
          </p:cNvSpPr>
          <p:nvPr>
            <p:ph idx="1"/>
          </p:nvPr>
        </p:nvSpPr>
        <p:spPr>
          <a:xfrm>
            <a:off x="281353" y="1252026"/>
            <a:ext cx="11648049" cy="5240850"/>
          </a:xfrm>
        </p:spPr>
        <p:txBody>
          <a:bodyPr>
            <a:normAutofit fontScale="92500" lnSpcReduction="20000"/>
          </a:bodyPr>
          <a:lstStyle/>
          <a:p>
            <a:pPr>
              <a:buFont typeface="Wingdings" panose="05000000000000000000" pitchFamily="2" charset="2"/>
              <a:buChar char="§"/>
            </a:pPr>
            <a:r>
              <a:rPr lang="en-US" dirty="0">
                <a:solidFill>
                  <a:schemeClr val="tx1"/>
                </a:solidFill>
                <a:latin typeface="Cambria" panose="02040503050406030204" pitchFamily="18" charset="0"/>
              </a:rPr>
              <a:t>Give supplemental oxygen therapy immediately to patients with SARI, respiratory distress, hypoxemia or shock.</a:t>
            </a:r>
          </a:p>
          <a:p>
            <a:pPr>
              <a:buFont typeface="Wingdings" panose="05000000000000000000" pitchFamily="2" charset="2"/>
              <a:buChar char="§"/>
            </a:pPr>
            <a:r>
              <a:rPr lang="en-US" dirty="0">
                <a:solidFill>
                  <a:schemeClr val="tx1"/>
                </a:solidFill>
                <a:latin typeface="Cambria" panose="02040503050406030204" pitchFamily="18" charset="0"/>
              </a:rPr>
              <a:t>Use conservative fluid management in patients with SARI when there is no evidence of shock.</a:t>
            </a:r>
          </a:p>
          <a:p>
            <a:pPr>
              <a:buFont typeface="Wingdings" panose="05000000000000000000" pitchFamily="2" charset="2"/>
              <a:buChar char="§"/>
            </a:pPr>
            <a:r>
              <a:rPr lang="en-US" dirty="0">
                <a:solidFill>
                  <a:schemeClr val="tx1"/>
                </a:solidFill>
                <a:latin typeface="Cambria" panose="02040503050406030204" pitchFamily="18" charset="0"/>
              </a:rPr>
              <a:t>Give empiric antimicrobials to treat other likely pathogens that may cause SARI (specially in patients of sepsis)</a:t>
            </a:r>
          </a:p>
          <a:p>
            <a:pPr>
              <a:buFont typeface="Wingdings" panose="05000000000000000000" pitchFamily="2" charset="2"/>
              <a:buChar char="§"/>
            </a:pPr>
            <a:r>
              <a:rPr lang="en-US" dirty="0">
                <a:solidFill>
                  <a:schemeClr val="tx1"/>
                </a:solidFill>
                <a:latin typeface="Cambria" panose="02040503050406030204" pitchFamily="18" charset="0"/>
              </a:rPr>
              <a:t>Do not routinely give systemic corticosteroids unless they are indicated for another reason (may delay LRT clearance of virus)</a:t>
            </a:r>
          </a:p>
          <a:p>
            <a:pPr>
              <a:buFont typeface="Wingdings" panose="05000000000000000000" pitchFamily="2" charset="2"/>
              <a:buChar char="§"/>
            </a:pPr>
            <a:r>
              <a:rPr lang="en-US" dirty="0">
                <a:solidFill>
                  <a:schemeClr val="tx1"/>
                </a:solidFill>
                <a:latin typeface="Cambria" panose="02040503050406030204" pitchFamily="18" charset="0"/>
              </a:rPr>
              <a:t>Closely monitor patients with SARI for signs of clinical deterioration and apply supportive care intervention immediately</a:t>
            </a:r>
          </a:p>
          <a:p>
            <a:pPr>
              <a:buFont typeface="Wingdings" panose="05000000000000000000" pitchFamily="2" charset="2"/>
              <a:buChar char="§"/>
            </a:pPr>
            <a:r>
              <a:rPr lang="en-US" dirty="0">
                <a:solidFill>
                  <a:schemeClr val="tx1"/>
                </a:solidFill>
                <a:latin typeface="Cambria" panose="02040503050406030204" pitchFamily="18" charset="0"/>
              </a:rPr>
              <a:t>Tailor patient management according to any co-morbid conditions if present</a:t>
            </a:r>
          </a:p>
        </p:txBody>
      </p:sp>
    </p:spTree>
    <p:extLst>
      <p:ext uri="{BB962C8B-B14F-4D97-AF65-F5344CB8AC3E}">
        <p14:creationId xmlns:p14="http://schemas.microsoft.com/office/powerpoint/2010/main" val="767274296"/>
      </p:ext>
    </p:extLst>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DFFC-19A7-4198-B473-A7348DD0DB17}"/>
              </a:ext>
            </a:extLst>
          </p:cNvPr>
          <p:cNvSpPr>
            <a:spLocks noGrp="1"/>
          </p:cNvSpPr>
          <p:nvPr>
            <p:ph type="title"/>
          </p:nvPr>
        </p:nvSpPr>
        <p:spPr>
          <a:xfrm>
            <a:off x="3226598" y="261258"/>
            <a:ext cx="5738803" cy="891682"/>
          </a:xfrm>
        </p:spPr>
        <p:txBody>
          <a:bodyPr>
            <a:normAutofit/>
          </a:bodyPr>
          <a:lstStyle/>
          <a:p>
            <a:r>
              <a:rPr lang="en-US" dirty="0">
                <a:solidFill>
                  <a:schemeClr val="tx1"/>
                </a:solidFill>
                <a:latin typeface="Cambria" panose="02040503050406030204" pitchFamily="18" charset="0"/>
              </a:rPr>
              <a:t>Specimen Collection</a:t>
            </a:r>
          </a:p>
        </p:txBody>
      </p:sp>
      <p:sp>
        <p:nvSpPr>
          <p:cNvPr id="3" name="Content Placeholder 2">
            <a:extLst>
              <a:ext uri="{FF2B5EF4-FFF2-40B4-BE49-F238E27FC236}">
                <a16:creationId xmlns:a16="http://schemas.microsoft.com/office/drawing/2014/main" id="{E63A4093-E1D9-41C4-BC7C-24592EFD22BF}"/>
              </a:ext>
            </a:extLst>
          </p:cNvPr>
          <p:cNvSpPr>
            <a:spLocks noGrp="1"/>
          </p:cNvSpPr>
          <p:nvPr>
            <p:ph idx="1"/>
          </p:nvPr>
        </p:nvSpPr>
        <p:spPr>
          <a:xfrm>
            <a:off x="782591" y="1152939"/>
            <a:ext cx="10981567" cy="4876596"/>
          </a:xfrm>
        </p:spPr>
        <p:txBody>
          <a:bodyPr>
            <a:normAutofit fontScale="92500" lnSpcReduction="10000"/>
          </a:bodyPr>
          <a:lstStyle/>
          <a:p>
            <a:pPr>
              <a:buFont typeface="Wingdings" panose="05000000000000000000" pitchFamily="2" charset="2"/>
              <a:buChar char="§"/>
            </a:pPr>
            <a:r>
              <a:rPr lang="en-US" dirty="0">
                <a:solidFill>
                  <a:schemeClr val="tx1"/>
                </a:solidFill>
                <a:latin typeface="Cambria" panose="02040503050406030204" pitchFamily="18" charset="0"/>
              </a:rPr>
              <a:t>COVID-19 testing is done by RT-PCR </a:t>
            </a:r>
          </a:p>
          <a:p>
            <a:pPr>
              <a:buFont typeface="Wingdings" panose="05000000000000000000" pitchFamily="2" charset="2"/>
              <a:buChar char="§"/>
            </a:pPr>
            <a:r>
              <a:rPr lang="en-US" dirty="0">
                <a:solidFill>
                  <a:schemeClr val="tx1"/>
                </a:solidFill>
                <a:latin typeface="Cambria" panose="02040503050406030204" pitchFamily="18" charset="0"/>
              </a:rPr>
              <a:t>Blood cultures for bacteria that cause pneumonia before starting empirical antimicrobial therapy to rule out other causes of pneumonia or super-infections</a:t>
            </a:r>
          </a:p>
          <a:p>
            <a:pPr>
              <a:buFont typeface="Wingdings" panose="05000000000000000000" pitchFamily="2" charset="2"/>
              <a:buChar char="§"/>
            </a:pPr>
            <a:r>
              <a:rPr lang="en-US" dirty="0">
                <a:solidFill>
                  <a:schemeClr val="tx1"/>
                </a:solidFill>
                <a:latin typeface="Cambria" panose="02040503050406030204" pitchFamily="18" charset="0"/>
              </a:rPr>
              <a:t>URT samples (nasopharyngeal and oropharyngeal swabs)</a:t>
            </a:r>
          </a:p>
          <a:p>
            <a:pPr>
              <a:buFont typeface="Wingdings" panose="05000000000000000000" pitchFamily="2" charset="2"/>
              <a:buChar char="§"/>
            </a:pPr>
            <a:r>
              <a:rPr lang="en-US" dirty="0">
                <a:solidFill>
                  <a:schemeClr val="tx1"/>
                </a:solidFill>
                <a:latin typeface="Cambria" panose="02040503050406030204" pitchFamily="18" charset="0"/>
              </a:rPr>
              <a:t>LRT samples (expectorated sputum, endotracheal aspirate or bronchoalveolar lavage)</a:t>
            </a:r>
          </a:p>
          <a:p>
            <a:pPr marL="0" indent="0">
              <a:buNone/>
            </a:pPr>
            <a:endParaRPr lang="en-US" dirty="0">
              <a:solidFill>
                <a:schemeClr val="tx1"/>
              </a:solidFill>
              <a:latin typeface="Cambria" panose="02040503050406030204" pitchFamily="18" charset="0"/>
            </a:endParaRPr>
          </a:p>
          <a:p>
            <a:pPr marL="0" indent="0">
              <a:buNone/>
            </a:pPr>
            <a:r>
              <a:rPr lang="en-US" i="1" dirty="0">
                <a:solidFill>
                  <a:schemeClr val="tx1"/>
                </a:solidFill>
                <a:latin typeface="Cambria" panose="02040503050406030204" pitchFamily="18" charset="0"/>
              </a:rPr>
              <a:t>Sputum induction should be avoided due to increased risk of aerosol transmission</a:t>
            </a:r>
          </a:p>
        </p:txBody>
      </p:sp>
    </p:spTree>
    <p:extLst>
      <p:ext uri="{BB962C8B-B14F-4D97-AF65-F5344CB8AC3E}">
        <p14:creationId xmlns:p14="http://schemas.microsoft.com/office/powerpoint/2010/main" val="1205984212"/>
      </p:ext>
    </p:extLst>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F4C7-EB4D-4A6E-B5A8-7AC642A1AD67}"/>
              </a:ext>
            </a:extLst>
          </p:cNvPr>
          <p:cNvSpPr>
            <a:spLocks noGrp="1"/>
          </p:cNvSpPr>
          <p:nvPr>
            <p:ph type="title"/>
          </p:nvPr>
        </p:nvSpPr>
        <p:spPr>
          <a:xfrm>
            <a:off x="1068524" y="1"/>
            <a:ext cx="10076553" cy="1503386"/>
          </a:xfrm>
        </p:spPr>
        <p:txBody>
          <a:bodyPr>
            <a:normAutofit/>
          </a:bodyPr>
          <a:lstStyle/>
          <a:p>
            <a:r>
              <a:rPr lang="en-US" sz="2800" dirty="0">
                <a:solidFill>
                  <a:schemeClr val="tx1"/>
                </a:solidFill>
                <a:latin typeface="Cambria" panose="02040503050406030204" pitchFamily="18" charset="0"/>
              </a:rPr>
              <a:t>Management of Hypoxic Respiratory Failure &amp; ARDS</a:t>
            </a:r>
          </a:p>
        </p:txBody>
      </p:sp>
      <p:sp>
        <p:nvSpPr>
          <p:cNvPr id="3" name="Content Placeholder 2">
            <a:extLst>
              <a:ext uri="{FF2B5EF4-FFF2-40B4-BE49-F238E27FC236}">
                <a16:creationId xmlns:a16="http://schemas.microsoft.com/office/drawing/2014/main" id="{69C8DFE4-7ED2-495C-A352-F86988DF7DE2}"/>
              </a:ext>
            </a:extLst>
          </p:cNvPr>
          <p:cNvSpPr>
            <a:spLocks noGrp="1"/>
          </p:cNvSpPr>
          <p:nvPr>
            <p:ph idx="1"/>
          </p:nvPr>
        </p:nvSpPr>
        <p:spPr>
          <a:xfrm>
            <a:off x="662609" y="1503386"/>
            <a:ext cx="9475303" cy="4566110"/>
          </a:xfrm>
        </p:spPr>
        <p:txBody>
          <a:bodyPr>
            <a:normAutofit fontScale="70000" lnSpcReduction="20000"/>
          </a:bodyPr>
          <a:lstStyle/>
          <a:p>
            <a:pPr>
              <a:buFont typeface="Wingdings" panose="05000000000000000000" pitchFamily="2" charset="2"/>
              <a:buChar char="§"/>
            </a:pPr>
            <a:r>
              <a:rPr lang="en-US" dirty="0">
                <a:solidFill>
                  <a:schemeClr val="tx1"/>
                </a:solidFill>
                <a:latin typeface="Cambria" panose="02040503050406030204" pitchFamily="18" charset="0"/>
              </a:rPr>
              <a:t>High flow nasal oxygen or non-invasive ventilation to only be used in selective patients with hypoxemic respiratory failure and should be closely monitored for clinical deterioration</a:t>
            </a:r>
          </a:p>
          <a:p>
            <a:pPr>
              <a:buFont typeface="Wingdings" panose="05000000000000000000" pitchFamily="2" charset="2"/>
              <a:buChar char="§"/>
            </a:pPr>
            <a:r>
              <a:rPr lang="en-US" dirty="0">
                <a:solidFill>
                  <a:schemeClr val="tx1"/>
                </a:solidFill>
                <a:latin typeface="Cambria" panose="02040503050406030204" pitchFamily="18" charset="0"/>
              </a:rPr>
              <a:t>Endotracheal intubation for ventilatory support should be performed by trained individual using airborne precautions</a:t>
            </a:r>
          </a:p>
          <a:p>
            <a:pPr>
              <a:buFont typeface="Wingdings" panose="05000000000000000000" pitchFamily="2" charset="2"/>
              <a:buChar char="§"/>
            </a:pPr>
            <a:r>
              <a:rPr lang="en-US" dirty="0">
                <a:solidFill>
                  <a:schemeClr val="tx1"/>
                </a:solidFill>
                <a:latin typeface="Cambria" panose="02040503050406030204" pitchFamily="18" charset="0"/>
              </a:rPr>
              <a:t>Implement mechanical ventilation using low tidal volume and low inspiratory pressures</a:t>
            </a:r>
          </a:p>
          <a:p>
            <a:pPr>
              <a:buFont typeface="Wingdings" panose="05000000000000000000" pitchFamily="2" charset="2"/>
              <a:buChar char="§"/>
            </a:pPr>
            <a:r>
              <a:rPr lang="en-US" dirty="0">
                <a:solidFill>
                  <a:schemeClr val="tx1"/>
                </a:solidFill>
                <a:latin typeface="Cambria" panose="02040503050406030204" pitchFamily="18" charset="0"/>
              </a:rPr>
              <a:t>Use conservative fluid management strategy for ARDS patients without tissue hypoperfusion</a:t>
            </a:r>
          </a:p>
          <a:p>
            <a:pPr>
              <a:buFont typeface="Wingdings" panose="05000000000000000000" pitchFamily="2" charset="2"/>
              <a:buChar char="§"/>
            </a:pPr>
            <a:r>
              <a:rPr lang="en-US" dirty="0">
                <a:solidFill>
                  <a:schemeClr val="tx1"/>
                </a:solidFill>
                <a:latin typeface="Cambria" panose="02040503050406030204" pitchFamily="18" charset="0"/>
              </a:rPr>
              <a:t>In patients with moderate-severe ARDS, neuromuscular blockade by continuous infusion should not be used (light sedation preferred)</a:t>
            </a:r>
          </a:p>
          <a:p>
            <a:pPr>
              <a:buFont typeface="Wingdings" panose="05000000000000000000" pitchFamily="2" charset="2"/>
              <a:buChar char="§"/>
            </a:pPr>
            <a:r>
              <a:rPr lang="en-US" dirty="0">
                <a:solidFill>
                  <a:schemeClr val="tx1"/>
                </a:solidFill>
                <a:latin typeface="Cambria" panose="02040503050406030204" pitchFamily="18" charset="0"/>
              </a:rPr>
              <a:t>Consider referral of patients with refractory hypoxemia (despite ventilatory support) to settings with Extracorporeal Life Support</a:t>
            </a:r>
          </a:p>
          <a:p>
            <a:endParaRPr lang="en-US" dirty="0"/>
          </a:p>
        </p:txBody>
      </p:sp>
    </p:spTree>
    <p:extLst>
      <p:ext uri="{BB962C8B-B14F-4D97-AF65-F5344CB8AC3E}">
        <p14:creationId xmlns:p14="http://schemas.microsoft.com/office/powerpoint/2010/main" val="2548546707"/>
      </p:ext>
    </p:extLst>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9260-5BF0-4EC8-9A9F-25D8BDE9FDA0}"/>
              </a:ext>
            </a:extLst>
          </p:cNvPr>
          <p:cNvSpPr>
            <a:spLocks noGrp="1"/>
          </p:cNvSpPr>
          <p:nvPr>
            <p:ph type="title"/>
          </p:nvPr>
        </p:nvSpPr>
        <p:spPr>
          <a:xfrm>
            <a:off x="2367237" y="170805"/>
            <a:ext cx="7717667" cy="1507067"/>
          </a:xfrm>
        </p:spPr>
        <p:txBody>
          <a:bodyPr/>
          <a:lstStyle/>
          <a:p>
            <a:r>
              <a:rPr lang="en-US" dirty="0">
                <a:solidFill>
                  <a:schemeClr val="tx1"/>
                </a:solidFill>
                <a:latin typeface="Cambria" panose="02040503050406030204" pitchFamily="18" charset="0"/>
              </a:rPr>
              <a:t>Management of Septic Shock</a:t>
            </a:r>
          </a:p>
        </p:txBody>
      </p:sp>
      <p:sp>
        <p:nvSpPr>
          <p:cNvPr id="3" name="Content Placeholder 2">
            <a:extLst>
              <a:ext uri="{FF2B5EF4-FFF2-40B4-BE49-F238E27FC236}">
                <a16:creationId xmlns:a16="http://schemas.microsoft.com/office/drawing/2014/main" id="{1309B41D-34D3-407D-A707-21AF5445B1A1}"/>
              </a:ext>
            </a:extLst>
          </p:cNvPr>
          <p:cNvSpPr>
            <a:spLocks noGrp="1"/>
          </p:cNvSpPr>
          <p:nvPr>
            <p:ph idx="1"/>
          </p:nvPr>
        </p:nvSpPr>
        <p:spPr>
          <a:xfrm>
            <a:off x="1307065" y="1846652"/>
            <a:ext cx="8958468" cy="3931295"/>
          </a:xfrm>
        </p:spPr>
        <p:txBody>
          <a:bodyPr>
            <a:normAutofit fontScale="92500" lnSpcReduction="20000"/>
          </a:bodyPr>
          <a:lstStyle/>
          <a:p>
            <a:pPr>
              <a:buFont typeface="Wingdings" panose="05000000000000000000" pitchFamily="2" charset="2"/>
              <a:buChar char="§"/>
            </a:pPr>
            <a:r>
              <a:rPr lang="en-US" dirty="0">
                <a:solidFill>
                  <a:schemeClr val="tx1"/>
                </a:solidFill>
                <a:latin typeface="Cambria" panose="02040503050406030204" pitchFamily="18" charset="0"/>
              </a:rPr>
              <a:t>Use isotonic crystalloids for resuscitation (Do not use hypotonic crystalloids, starches or gelatins)</a:t>
            </a:r>
          </a:p>
          <a:p>
            <a:pPr>
              <a:buFont typeface="Wingdings" panose="05000000000000000000" pitchFamily="2" charset="2"/>
              <a:buChar char="§"/>
            </a:pPr>
            <a:r>
              <a:rPr lang="en-US" dirty="0">
                <a:solidFill>
                  <a:schemeClr val="tx1"/>
                </a:solidFill>
                <a:latin typeface="Cambria" panose="02040503050406030204" pitchFamily="18" charset="0"/>
              </a:rPr>
              <a:t>Fluid resuscitation must be cautiously monitored as volume overload may cause respiratory failure</a:t>
            </a:r>
          </a:p>
          <a:p>
            <a:pPr>
              <a:buFont typeface="Wingdings" panose="05000000000000000000" pitchFamily="2" charset="2"/>
              <a:buChar char="§"/>
            </a:pPr>
            <a:r>
              <a:rPr lang="en-US" dirty="0">
                <a:solidFill>
                  <a:schemeClr val="tx1"/>
                </a:solidFill>
                <a:latin typeface="Cambria" panose="02040503050406030204" pitchFamily="18" charset="0"/>
              </a:rPr>
              <a:t>Administer vasopressors if shock persists despite fluid resuscitation. Monitor for signs of extravasation and local tissue necrosis.</a:t>
            </a:r>
          </a:p>
          <a:p>
            <a:pPr>
              <a:buFont typeface="Wingdings" panose="05000000000000000000" pitchFamily="2" charset="2"/>
              <a:buChar char="§"/>
            </a:pPr>
            <a:r>
              <a:rPr lang="en-US" dirty="0">
                <a:solidFill>
                  <a:schemeClr val="tx1"/>
                </a:solidFill>
                <a:latin typeface="Cambria" panose="02040503050406030204" pitchFamily="18" charset="0"/>
              </a:rPr>
              <a:t>If signs of poor perfusion and cardiac dysfunction persist, consider an inotrope such as dobutamine.</a:t>
            </a:r>
          </a:p>
          <a:p>
            <a:endParaRPr lang="en-US" dirty="0"/>
          </a:p>
          <a:p>
            <a:endParaRPr lang="en-US" dirty="0"/>
          </a:p>
        </p:txBody>
      </p:sp>
    </p:spTree>
    <p:extLst>
      <p:ext uri="{BB962C8B-B14F-4D97-AF65-F5344CB8AC3E}">
        <p14:creationId xmlns:p14="http://schemas.microsoft.com/office/powerpoint/2010/main" val="2379448225"/>
      </p:ext>
    </p:extLst>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1E24-6DB3-4038-A75C-9E734E695437}"/>
              </a:ext>
            </a:extLst>
          </p:cNvPr>
          <p:cNvSpPr>
            <a:spLocks noGrp="1"/>
          </p:cNvSpPr>
          <p:nvPr>
            <p:ph type="title"/>
          </p:nvPr>
        </p:nvSpPr>
        <p:spPr>
          <a:xfrm>
            <a:off x="1876661" y="220351"/>
            <a:ext cx="7585391" cy="1325563"/>
          </a:xfrm>
        </p:spPr>
        <p:txBody>
          <a:bodyPr/>
          <a:lstStyle/>
          <a:p>
            <a:r>
              <a:rPr lang="en-US" dirty="0">
                <a:solidFill>
                  <a:schemeClr val="tx1"/>
                </a:solidFill>
                <a:latin typeface="Cambria" panose="02040503050406030204" pitchFamily="18" charset="0"/>
              </a:rPr>
              <a:t>Prevention of Complications</a:t>
            </a:r>
          </a:p>
        </p:txBody>
      </p:sp>
      <p:graphicFrame>
        <p:nvGraphicFramePr>
          <p:cNvPr id="5" name="Content Placeholder 4">
            <a:extLst>
              <a:ext uri="{FF2B5EF4-FFF2-40B4-BE49-F238E27FC236}">
                <a16:creationId xmlns:a16="http://schemas.microsoft.com/office/drawing/2014/main" id="{B6B3E31C-E7D4-4E5D-B32F-9580AFEFCDCD}"/>
              </a:ext>
            </a:extLst>
          </p:cNvPr>
          <p:cNvGraphicFramePr>
            <a:graphicFrameLocks noGrp="1"/>
          </p:cNvGraphicFramePr>
          <p:nvPr>
            <p:ph idx="1"/>
          </p:nvPr>
        </p:nvGraphicFramePr>
        <p:xfrm>
          <a:off x="588720" y="1656867"/>
          <a:ext cx="11014559" cy="4318000"/>
        </p:xfrm>
        <a:graphic>
          <a:graphicData uri="http://schemas.openxmlformats.org/drawingml/2006/table">
            <a:tbl>
              <a:tblPr firstRow="1" bandRow="1">
                <a:tableStyleId>{5C22544A-7EE6-4342-B048-85BDC9FD1C3A}</a:tableStyleId>
              </a:tblPr>
              <a:tblGrid>
                <a:gridCol w="4553123">
                  <a:extLst>
                    <a:ext uri="{9D8B030D-6E8A-4147-A177-3AD203B41FA5}">
                      <a16:colId xmlns:a16="http://schemas.microsoft.com/office/drawing/2014/main" val="3375650531"/>
                    </a:ext>
                  </a:extLst>
                </a:gridCol>
                <a:gridCol w="6461436">
                  <a:extLst>
                    <a:ext uri="{9D8B030D-6E8A-4147-A177-3AD203B41FA5}">
                      <a16:colId xmlns:a16="http://schemas.microsoft.com/office/drawing/2014/main" val="353538216"/>
                    </a:ext>
                  </a:extLst>
                </a:gridCol>
              </a:tblGrid>
              <a:tr h="370840">
                <a:tc>
                  <a:txBody>
                    <a:bodyPr/>
                    <a:lstStyle/>
                    <a:p>
                      <a:pPr algn="ctr"/>
                      <a:r>
                        <a:rPr lang="en-US" dirty="0">
                          <a:latin typeface="Cambria" panose="02040503050406030204" pitchFamily="18" charset="0"/>
                        </a:rPr>
                        <a:t>Prevent</a:t>
                      </a:r>
                    </a:p>
                  </a:txBody>
                  <a:tcPr/>
                </a:tc>
                <a:tc>
                  <a:txBody>
                    <a:bodyPr/>
                    <a:lstStyle/>
                    <a:p>
                      <a:pPr algn="ctr"/>
                      <a:r>
                        <a:rPr lang="en-US" dirty="0">
                          <a:latin typeface="Cambria" panose="02040503050406030204" pitchFamily="18" charset="0"/>
                        </a:rPr>
                        <a:t>Interventions</a:t>
                      </a:r>
                    </a:p>
                  </a:txBody>
                  <a:tcPr/>
                </a:tc>
                <a:extLst>
                  <a:ext uri="{0D108BD9-81ED-4DB2-BD59-A6C34878D82A}">
                    <a16:rowId xmlns:a16="http://schemas.microsoft.com/office/drawing/2014/main" val="17667188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Long term invasive mechanical ventilation </a:t>
                      </a:r>
                    </a:p>
                  </a:txBody>
                  <a:tcPr/>
                </a:tc>
                <a:tc>
                  <a:txBody>
                    <a:bodyPr/>
                    <a:lstStyle/>
                    <a:p>
                      <a:pPr marL="285750" lvl="0" indent="-285750" algn="l">
                        <a:buFont typeface="Wingdings" panose="05000000000000000000" pitchFamily="2" charset="2"/>
                        <a:buChar char="§"/>
                      </a:pPr>
                      <a:r>
                        <a:rPr lang="en-US" sz="1800" kern="1200" dirty="0">
                          <a:solidFill>
                            <a:schemeClr val="dk1"/>
                          </a:solidFill>
                          <a:effectLst/>
                          <a:latin typeface="Cambria" panose="02040503050406030204" pitchFamily="18" charset="0"/>
                          <a:ea typeface="+mn-ea"/>
                          <a:cs typeface="+mn-cs"/>
                        </a:rPr>
                        <a:t>Weaning protocols</a:t>
                      </a:r>
                      <a:endParaRPr lang="en-US" sz="2000" kern="1200" dirty="0">
                        <a:solidFill>
                          <a:schemeClr val="dk1"/>
                        </a:solidFill>
                        <a:effectLst/>
                        <a:latin typeface="Cambria" panose="02040503050406030204" pitchFamily="18" charset="0"/>
                        <a:ea typeface="+mn-ea"/>
                        <a:cs typeface="+mn-cs"/>
                      </a:endParaRPr>
                    </a:p>
                    <a:p>
                      <a:pPr marL="285750" lvl="0" indent="-285750" algn="l">
                        <a:buFont typeface="Wingdings" panose="05000000000000000000" pitchFamily="2" charset="2"/>
                        <a:buChar char="§"/>
                      </a:pPr>
                      <a:r>
                        <a:rPr lang="en-US" sz="1800" kern="1200" dirty="0">
                          <a:solidFill>
                            <a:schemeClr val="dk1"/>
                          </a:solidFill>
                          <a:effectLst/>
                          <a:latin typeface="Cambria" panose="02040503050406030204" pitchFamily="18" charset="0"/>
                          <a:ea typeface="+mn-ea"/>
                          <a:cs typeface="+mn-cs"/>
                        </a:rPr>
                        <a:t>Minimize continuous or intermittent sedation</a:t>
                      </a:r>
                      <a:endParaRPr lang="en-US" sz="2000" kern="1200" dirty="0">
                        <a:solidFill>
                          <a:schemeClr val="dk1"/>
                        </a:solidFill>
                        <a:effectLst/>
                        <a:latin typeface="Cambria" panose="02040503050406030204" pitchFamily="18" charset="0"/>
                        <a:ea typeface="+mn-ea"/>
                        <a:cs typeface="+mn-cs"/>
                      </a:endParaRPr>
                    </a:p>
                  </a:txBody>
                  <a:tcPr/>
                </a:tc>
                <a:extLst>
                  <a:ext uri="{0D108BD9-81ED-4DB2-BD59-A6C34878D82A}">
                    <a16:rowId xmlns:a16="http://schemas.microsoft.com/office/drawing/2014/main" val="299214952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ventilator associated pneumonia</a:t>
                      </a:r>
                    </a:p>
                    <a:p>
                      <a:pPr algn="l"/>
                      <a:endParaRPr lang="en-US" dirty="0">
                        <a:latin typeface="Cambria" panose="02040503050406030204" pitchFamily="18" charset="0"/>
                      </a:endParaRPr>
                    </a:p>
                  </a:txBody>
                  <a:tcPr/>
                </a:tc>
                <a:tc>
                  <a:txBody>
                    <a:bodyPr/>
                    <a:lstStyle/>
                    <a:p>
                      <a:pPr marL="285750" lvl="0" indent="-285750" algn="l">
                        <a:buFont typeface="Arial" panose="020B0604020202020204" pitchFamily="34" charset="0"/>
                        <a:buChar char="•"/>
                      </a:pPr>
                      <a:r>
                        <a:rPr lang="en-US" sz="1800" kern="1200" dirty="0">
                          <a:solidFill>
                            <a:schemeClr val="dk1"/>
                          </a:solidFill>
                          <a:effectLst/>
                          <a:latin typeface="Cambria" panose="02040503050406030204" pitchFamily="18" charset="0"/>
                          <a:ea typeface="+mn-ea"/>
                          <a:cs typeface="+mn-cs"/>
                        </a:rPr>
                        <a:t>Oral intubation</a:t>
                      </a:r>
                      <a:endParaRPr lang="en-US" sz="2000" kern="1200" dirty="0">
                        <a:solidFill>
                          <a:schemeClr val="dk1"/>
                        </a:solidFill>
                        <a:effectLst/>
                        <a:latin typeface="Cambria" panose="02040503050406030204" pitchFamily="18" charset="0"/>
                        <a:ea typeface="+mn-ea"/>
                        <a:cs typeface="+mn-cs"/>
                      </a:endParaRPr>
                    </a:p>
                    <a:p>
                      <a:pPr marL="285750" lvl="0" indent="-285750" algn="l">
                        <a:buFont typeface="Arial" panose="020B0604020202020204" pitchFamily="34" charset="0"/>
                        <a:buChar char="•"/>
                      </a:pPr>
                      <a:r>
                        <a:rPr lang="en-US" sz="1800" kern="1200" dirty="0">
                          <a:solidFill>
                            <a:schemeClr val="dk1"/>
                          </a:solidFill>
                          <a:effectLst/>
                          <a:latin typeface="Cambria" panose="02040503050406030204" pitchFamily="18" charset="0"/>
                          <a:ea typeface="+mn-ea"/>
                          <a:cs typeface="+mn-cs"/>
                        </a:rPr>
                        <a:t>Semi-recumbent position</a:t>
                      </a:r>
                      <a:endParaRPr lang="en-US" sz="2000" kern="1200" dirty="0">
                        <a:solidFill>
                          <a:schemeClr val="dk1"/>
                        </a:solidFill>
                        <a:effectLst/>
                        <a:latin typeface="Cambria" panose="02040503050406030204" pitchFamily="18" charset="0"/>
                        <a:ea typeface="+mn-ea"/>
                        <a:cs typeface="+mn-cs"/>
                      </a:endParaRPr>
                    </a:p>
                    <a:p>
                      <a:pPr marL="285750" lvl="0" indent="-285750" algn="l">
                        <a:buFont typeface="Arial" panose="020B0604020202020204" pitchFamily="34" charset="0"/>
                        <a:buChar char="•"/>
                      </a:pPr>
                      <a:r>
                        <a:rPr lang="en-US" sz="1800" kern="1200" dirty="0">
                          <a:solidFill>
                            <a:schemeClr val="dk1"/>
                          </a:solidFill>
                          <a:effectLst/>
                          <a:latin typeface="Cambria" panose="02040503050406030204" pitchFamily="18" charset="0"/>
                          <a:ea typeface="+mn-ea"/>
                          <a:cs typeface="+mn-cs"/>
                        </a:rPr>
                        <a:t>Closed and regular suctioning</a:t>
                      </a:r>
                      <a:endParaRPr lang="en-US" sz="2000" kern="1200" dirty="0">
                        <a:solidFill>
                          <a:schemeClr val="dk1"/>
                        </a:solidFill>
                        <a:effectLst/>
                        <a:latin typeface="Cambria" panose="02040503050406030204" pitchFamily="18" charset="0"/>
                        <a:ea typeface="+mn-ea"/>
                        <a:cs typeface="+mn-cs"/>
                      </a:endParaRPr>
                    </a:p>
                  </a:txBody>
                  <a:tcPr/>
                </a:tc>
                <a:extLst>
                  <a:ext uri="{0D108BD9-81ED-4DB2-BD59-A6C34878D82A}">
                    <a16:rowId xmlns:a16="http://schemas.microsoft.com/office/drawing/2014/main" val="15665730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venous thromboembolism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Prophylaxis through anticoagulants</a:t>
                      </a:r>
                    </a:p>
                  </a:txBody>
                  <a:tcPr/>
                </a:tc>
                <a:extLst>
                  <a:ext uri="{0D108BD9-81ED-4DB2-BD59-A6C34878D82A}">
                    <a16:rowId xmlns:a16="http://schemas.microsoft.com/office/drawing/2014/main" val="13219406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catheter related bloodstream infection</a:t>
                      </a:r>
                    </a:p>
                    <a:p>
                      <a:pPr algn="l"/>
                      <a:endParaRPr lang="en-US" dirty="0">
                        <a:latin typeface="Cambria" panose="02040503050406030204" pitchFamily="18" charset="0"/>
                      </a:endParaRPr>
                    </a:p>
                  </a:txBody>
                  <a:tcPr/>
                </a:tc>
                <a:tc>
                  <a:txBody>
                    <a:bodyPr/>
                    <a:lstStyle/>
                    <a:p>
                      <a:pPr marL="285750" lvl="0" indent="-285750" algn="l">
                        <a:buFont typeface="Arial" panose="020B0604020202020204" pitchFamily="34" charset="0"/>
                        <a:buChar char="•"/>
                      </a:pPr>
                      <a:r>
                        <a:rPr lang="en-US" sz="1800" kern="1200" dirty="0">
                          <a:solidFill>
                            <a:schemeClr val="dk1"/>
                          </a:solidFill>
                          <a:effectLst/>
                          <a:latin typeface="Cambria" panose="02040503050406030204" pitchFamily="18" charset="0"/>
                          <a:ea typeface="+mn-ea"/>
                          <a:cs typeface="+mn-cs"/>
                        </a:rPr>
                        <a:t>Sterile insertion</a:t>
                      </a:r>
                      <a:endParaRPr lang="en-US" sz="2000" kern="1200" dirty="0">
                        <a:solidFill>
                          <a:schemeClr val="dk1"/>
                        </a:solidFill>
                        <a:effectLst/>
                        <a:latin typeface="Cambria" panose="02040503050406030204" pitchFamily="18" charset="0"/>
                        <a:ea typeface="+mn-ea"/>
                        <a:cs typeface="+mn-cs"/>
                      </a:endParaRPr>
                    </a:p>
                    <a:p>
                      <a:pPr marL="285750" lvl="0" indent="-285750" algn="l">
                        <a:buFont typeface="Arial" panose="020B0604020202020204" pitchFamily="34" charset="0"/>
                        <a:buChar char="•"/>
                      </a:pPr>
                      <a:r>
                        <a:rPr lang="en-US" sz="1800" kern="1200" dirty="0">
                          <a:solidFill>
                            <a:schemeClr val="dk1"/>
                          </a:solidFill>
                          <a:effectLst/>
                          <a:latin typeface="Cambria" panose="02040503050406030204" pitchFamily="18" charset="0"/>
                          <a:ea typeface="+mn-ea"/>
                          <a:cs typeface="+mn-cs"/>
                        </a:rPr>
                        <a:t>Immediate removal if not needed</a:t>
                      </a:r>
                      <a:endParaRPr lang="en-US" sz="2000" kern="1200" dirty="0">
                        <a:solidFill>
                          <a:schemeClr val="dk1"/>
                        </a:solidFill>
                        <a:effectLst/>
                        <a:latin typeface="Cambria" panose="02040503050406030204" pitchFamily="18" charset="0"/>
                        <a:ea typeface="+mn-ea"/>
                        <a:cs typeface="+mn-cs"/>
                      </a:endParaRPr>
                    </a:p>
                  </a:txBody>
                  <a:tcPr/>
                </a:tc>
                <a:extLst>
                  <a:ext uri="{0D108BD9-81ED-4DB2-BD59-A6C34878D82A}">
                    <a16:rowId xmlns:a16="http://schemas.microsoft.com/office/drawing/2014/main" val="9670266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pressure ulcers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Frequent position change</a:t>
                      </a:r>
                    </a:p>
                  </a:txBody>
                  <a:tcPr/>
                </a:tc>
                <a:extLst>
                  <a:ext uri="{0D108BD9-81ED-4DB2-BD59-A6C34878D82A}">
                    <a16:rowId xmlns:a16="http://schemas.microsoft.com/office/drawing/2014/main" val="171232371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stress ulcers and GI bleeding</a:t>
                      </a:r>
                    </a:p>
                    <a:p>
                      <a:pPr algn="l"/>
                      <a:endParaRPr lang="en-US" dirty="0">
                        <a:latin typeface="Cambria" panose="02040503050406030204" pitchFamily="18" charset="0"/>
                      </a:endParaRPr>
                    </a:p>
                  </a:txBody>
                  <a:tcPr/>
                </a:tc>
                <a:tc>
                  <a:txBody>
                    <a:bodyPr/>
                    <a:lstStyle/>
                    <a:p>
                      <a:pPr marL="285750" lvl="0" indent="-285750" algn="l">
                        <a:buFont typeface="Wingdings" panose="05000000000000000000" pitchFamily="2" charset="2"/>
                        <a:buChar char="§"/>
                      </a:pPr>
                      <a:r>
                        <a:rPr lang="en-US" sz="1800" kern="1200" dirty="0">
                          <a:solidFill>
                            <a:schemeClr val="dk1"/>
                          </a:solidFill>
                          <a:effectLst/>
                          <a:latin typeface="Cambria" panose="02040503050406030204" pitchFamily="18" charset="0"/>
                          <a:ea typeface="+mn-ea"/>
                          <a:cs typeface="+mn-cs"/>
                        </a:rPr>
                        <a:t>Early enteral nutrition</a:t>
                      </a:r>
                      <a:endParaRPr lang="en-US" sz="2000" kern="1200" dirty="0">
                        <a:solidFill>
                          <a:schemeClr val="dk1"/>
                        </a:solidFill>
                        <a:effectLst/>
                        <a:latin typeface="Cambria" panose="02040503050406030204" pitchFamily="18" charset="0"/>
                        <a:ea typeface="+mn-ea"/>
                        <a:cs typeface="+mn-cs"/>
                      </a:endParaRPr>
                    </a:p>
                    <a:p>
                      <a:pPr marL="285750" lvl="0" indent="-285750" algn="l">
                        <a:buFont typeface="Wingdings" panose="05000000000000000000" pitchFamily="2" charset="2"/>
                        <a:buChar char="§"/>
                      </a:pPr>
                      <a:r>
                        <a:rPr lang="en-US" sz="1800" kern="1200" dirty="0">
                          <a:solidFill>
                            <a:schemeClr val="dk1"/>
                          </a:solidFill>
                          <a:effectLst/>
                          <a:latin typeface="Cambria" panose="02040503050406030204" pitchFamily="18" charset="0"/>
                          <a:ea typeface="+mn-ea"/>
                          <a:cs typeface="+mn-cs"/>
                        </a:rPr>
                        <a:t>Histamine-2 receptor blockers or proton pump inhibitors</a:t>
                      </a:r>
                      <a:endParaRPr lang="en-US" sz="2000" kern="1200" dirty="0">
                        <a:solidFill>
                          <a:schemeClr val="dk1"/>
                        </a:solidFill>
                        <a:effectLst/>
                        <a:latin typeface="Cambria" panose="02040503050406030204" pitchFamily="18" charset="0"/>
                        <a:ea typeface="+mn-ea"/>
                        <a:cs typeface="+mn-cs"/>
                      </a:endParaRPr>
                    </a:p>
                  </a:txBody>
                  <a:tcPr/>
                </a:tc>
                <a:extLst>
                  <a:ext uri="{0D108BD9-81ED-4DB2-BD59-A6C34878D82A}">
                    <a16:rowId xmlns:a16="http://schemas.microsoft.com/office/drawing/2014/main" val="35304071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ICU related weakness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Cambria" panose="02040503050406030204" pitchFamily="18" charset="0"/>
                          <a:ea typeface="+mn-ea"/>
                          <a:cs typeface="+mn-cs"/>
                        </a:rPr>
                        <a:t>Active mobilization when safe</a:t>
                      </a:r>
                    </a:p>
                  </a:txBody>
                  <a:tcPr/>
                </a:tc>
                <a:extLst>
                  <a:ext uri="{0D108BD9-81ED-4DB2-BD59-A6C34878D82A}">
                    <a16:rowId xmlns:a16="http://schemas.microsoft.com/office/drawing/2014/main" val="2208532836"/>
                  </a:ext>
                </a:extLst>
              </a:tr>
            </a:tbl>
          </a:graphicData>
        </a:graphic>
      </p:graphicFrame>
    </p:spTree>
    <p:extLst>
      <p:ext uri="{BB962C8B-B14F-4D97-AF65-F5344CB8AC3E}">
        <p14:creationId xmlns:p14="http://schemas.microsoft.com/office/powerpoint/2010/main" val="1901803443"/>
      </p:ext>
    </p:extLst>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0589-D758-4629-9C15-9EECFA03616B}"/>
              </a:ext>
            </a:extLst>
          </p:cNvPr>
          <p:cNvSpPr>
            <a:spLocks noGrp="1"/>
          </p:cNvSpPr>
          <p:nvPr>
            <p:ph type="title"/>
          </p:nvPr>
        </p:nvSpPr>
        <p:spPr>
          <a:xfrm>
            <a:off x="1598611" y="693713"/>
            <a:ext cx="8751338" cy="1507067"/>
          </a:xfrm>
        </p:spPr>
        <p:txBody>
          <a:bodyPr/>
          <a:lstStyle/>
          <a:p>
            <a:r>
              <a:rPr lang="en-US" dirty="0">
                <a:solidFill>
                  <a:schemeClr val="bg1"/>
                </a:solidFill>
                <a:latin typeface="Cambria" panose="02040503050406030204" pitchFamily="18" charset="0"/>
              </a:rPr>
              <a:t>Specific Anti covid-19 treatments</a:t>
            </a:r>
          </a:p>
        </p:txBody>
      </p:sp>
      <p:sp>
        <p:nvSpPr>
          <p:cNvPr id="3" name="Content Placeholder 2">
            <a:extLst>
              <a:ext uri="{FF2B5EF4-FFF2-40B4-BE49-F238E27FC236}">
                <a16:creationId xmlns:a16="http://schemas.microsoft.com/office/drawing/2014/main" id="{966C45A3-FE17-41E1-81B6-D837EEA17D23}"/>
              </a:ext>
            </a:extLst>
          </p:cNvPr>
          <p:cNvSpPr>
            <a:spLocks noGrp="1"/>
          </p:cNvSpPr>
          <p:nvPr>
            <p:ph idx="1"/>
          </p:nvPr>
        </p:nvSpPr>
        <p:spPr>
          <a:xfrm>
            <a:off x="1707080" y="1874999"/>
            <a:ext cx="8534400" cy="3615267"/>
          </a:xfrm>
        </p:spPr>
        <p:txBody>
          <a:bodyPr/>
          <a:lstStyle/>
          <a:p>
            <a:pPr marL="0" indent="0">
              <a:buNone/>
            </a:pPr>
            <a:r>
              <a:rPr lang="en-US" dirty="0">
                <a:solidFill>
                  <a:schemeClr val="tx1"/>
                </a:solidFill>
                <a:latin typeface="Cambria" panose="02040503050406030204" pitchFamily="18" charset="0"/>
              </a:rPr>
              <a:t>There is no current evidence to recommend any specific anti COVID-19 treatment for patients with suspected or confirmed infection </a:t>
            </a:r>
          </a:p>
        </p:txBody>
      </p:sp>
    </p:spTree>
    <p:extLst>
      <p:ext uri="{BB962C8B-B14F-4D97-AF65-F5344CB8AC3E}">
        <p14:creationId xmlns:p14="http://schemas.microsoft.com/office/powerpoint/2010/main" val="1276962461"/>
      </p:ext>
    </p:extLst>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4027-06E6-4BC5-83A7-BFDA59532E25}"/>
              </a:ext>
            </a:extLst>
          </p:cNvPr>
          <p:cNvSpPr>
            <a:spLocks noGrp="1"/>
          </p:cNvSpPr>
          <p:nvPr>
            <p:ph type="title"/>
          </p:nvPr>
        </p:nvSpPr>
        <p:spPr>
          <a:xfrm>
            <a:off x="742122" y="925074"/>
            <a:ext cx="11449878" cy="1158095"/>
          </a:xfrm>
        </p:spPr>
        <p:txBody>
          <a:bodyPr/>
          <a:lstStyle/>
          <a:p>
            <a:r>
              <a:rPr lang="en-US" dirty="0">
                <a:solidFill>
                  <a:schemeClr val="tx1"/>
                </a:solidFill>
                <a:latin typeface="Cambria" panose="02040503050406030204" pitchFamily="18" charset="0"/>
              </a:rPr>
              <a:t>Special Considerations for pregnant patients</a:t>
            </a:r>
          </a:p>
        </p:txBody>
      </p:sp>
      <p:sp>
        <p:nvSpPr>
          <p:cNvPr id="3" name="Content Placeholder 2">
            <a:extLst>
              <a:ext uri="{FF2B5EF4-FFF2-40B4-BE49-F238E27FC236}">
                <a16:creationId xmlns:a16="http://schemas.microsoft.com/office/drawing/2014/main" id="{90D31356-383B-4089-A05C-5F2CD36DEAAE}"/>
              </a:ext>
            </a:extLst>
          </p:cNvPr>
          <p:cNvSpPr>
            <a:spLocks noGrp="1"/>
          </p:cNvSpPr>
          <p:nvPr>
            <p:ph idx="1"/>
          </p:nvPr>
        </p:nvSpPr>
        <p:spPr>
          <a:xfrm>
            <a:off x="980663" y="2332383"/>
            <a:ext cx="10588486" cy="3260034"/>
          </a:xfrm>
        </p:spPr>
        <p:txBody>
          <a:bodyPr>
            <a:normAutofit fontScale="92500" lnSpcReduction="10000"/>
          </a:bodyPr>
          <a:lstStyle/>
          <a:p>
            <a:pPr>
              <a:buFont typeface="Wingdings" panose="05000000000000000000" pitchFamily="2" charset="2"/>
              <a:buChar char="§"/>
            </a:pPr>
            <a:r>
              <a:rPr lang="en-US" dirty="0">
                <a:solidFill>
                  <a:schemeClr val="tx1"/>
                </a:solidFill>
                <a:latin typeface="Cambria" panose="02040503050406030204" pitchFamily="18" charset="0"/>
              </a:rPr>
              <a:t>Pregnant women with suspected or confirmed COVID-19 infection should be treated with supportive therapies, taking in to account  physiologic adaptations of pregnancy</a:t>
            </a:r>
          </a:p>
          <a:p>
            <a:pPr>
              <a:buFont typeface="Wingdings" panose="05000000000000000000" pitchFamily="2" charset="2"/>
              <a:buChar char="§"/>
            </a:pPr>
            <a:r>
              <a:rPr lang="en-US" dirty="0">
                <a:solidFill>
                  <a:schemeClr val="tx1"/>
                </a:solidFill>
                <a:latin typeface="Cambria" panose="02040503050406030204" pitchFamily="18" charset="0"/>
              </a:rPr>
              <a:t>Emergency delivery and pregnancy termination decisions should be made in consultation with obstetric, neonatal and intensive care specialists bases on gestational age, maternal condition and fetal stability.</a:t>
            </a:r>
          </a:p>
          <a:p>
            <a:pPr marL="0" indent="0">
              <a:buNone/>
            </a:pP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2854419517"/>
      </p:ext>
    </p:extLst>
  </p:cSld>
  <p:clrMapOvr>
    <a:masterClrMapping/>
  </p:clrMapOvr>
  <p:transition spd="slow">
    <p:randomBar dir="vert"/>
  </p:transition>
</p:sld>
</file>

<file path=ppt/theme/theme1.xml><?xml version="1.0" encoding="utf-8"?>
<a:theme xmlns:a="http://schemas.openxmlformats.org/drawingml/2006/main" name="Theme1">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E7B24B1-ECF1-45D9-AB68-7E9F9CDC1436}" vid="{765924D8-BFF9-4387-96D9-BD112E2D1A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3703</TotalTime>
  <Words>10994</Words>
  <Application>Microsoft Office PowerPoint</Application>
  <PresentationFormat>Widescreen</PresentationFormat>
  <Paragraphs>880</Paragraphs>
  <Slides>135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135</vt:i4>
      </vt:variant>
    </vt:vector>
  </HeadingPairs>
  <TitlesOfParts>
    <vt:vector size="141" baseType="lpstr">
      <vt:lpstr>Arial</vt:lpstr>
      <vt:lpstr>Calibri</vt:lpstr>
      <vt:lpstr>Cambria</vt:lpstr>
      <vt:lpstr>Monotype Sorts</vt:lpstr>
      <vt:lpstr>Wingdings</vt:lpstr>
      <vt:lpstr>Theme1</vt:lpstr>
      <vt:lpstr>COVID19 TRAINING PACKAGE</vt:lpstr>
      <vt:lpstr>COVID-19  case-based Surveillance Module I: introduction to Basics of covid19, case definitions and sops for response </vt:lpstr>
      <vt:lpstr>What is Novel Coronavirus? </vt:lpstr>
      <vt:lpstr>Nomenclature</vt:lpstr>
      <vt:lpstr>Virology</vt:lpstr>
      <vt:lpstr>Viral Morphology</vt:lpstr>
      <vt:lpstr> Human Coronaviruses</vt:lpstr>
      <vt:lpstr>Symptoms of COVID19</vt:lpstr>
      <vt:lpstr>COVID19 incubation period</vt:lpstr>
      <vt:lpstr>COVID19 Transmission</vt:lpstr>
      <vt:lpstr>COVID19 transmission</vt:lpstr>
      <vt:lpstr>(Protection measures for everyone)</vt:lpstr>
      <vt:lpstr>(Protection measures for everyone)</vt:lpstr>
      <vt:lpstr>At risk</vt:lpstr>
      <vt:lpstr>When and how to use masks</vt:lpstr>
      <vt:lpstr>PowerPoint Presentation</vt:lpstr>
      <vt:lpstr>PowerPoint Presentation</vt:lpstr>
      <vt:lpstr>PowerPoint Presentation</vt:lpstr>
      <vt:lpstr>PowerPoint Presentation</vt:lpstr>
      <vt:lpstr>Objectives of COVID-19 Surveillance</vt:lpstr>
      <vt:lpstr>                          CASE DEFINITION:SUSPECT CASE</vt:lpstr>
      <vt:lpstr>CASE DEFINITION: PROBABLE CASE</vt:lpstr>
      <vt:lpstr>CASE DEFINITION: CONFIRMED CASE</vt:lpstr>
      <vt:lpstr>What to do with Confirmed Case?</vt:lpstr>
      <vt:lpstr>Definition of contact </vt:lpstr>
      <vt:lpstr>Contact Tracing</vt:lpstr>
      <vt:lpstr>What to do with Contacts ? Monitoring of contacts of probable and confirmed cases</vt:lpstr>
      <vt:lpstr>Minimum Reporting: </vt:lpstr>
      <vt:lpstr>Minimum Reporting</vt:lpstr>
      <vt:lpstr>Proposed algorithm</vt:lpstr>
      <vt:lpstr>Specimen Collection</vt:lpstr>
      <vt:lpstr>Materials needed for specimen collection</vt:lpstr>
      <vt:lpstr>Procedure</vt:lpstr>
      <vt:lpstr>Nasopharyngeal swab </vt:lpstr>
      <vt:lpstr>Oropharyngeal swab</vt:lpstr>
      <vt:lpstr>Specimen Collection</vt:lpstr>
      <vt:lpstr>PowerPoint Presentation</vt:lpstr>
      <vt:lpstr>Recommendations for specimen collection</vt:lpstr>
      <vt:lpstr>Case Based Surveillance COVID-19</vt:lpstr>
      <vt:lpstr>Case Based Surveillance COVID-19</vt:lpstr>
      <vt:lpstr>PowerPoint Presentation</vt:lpstr>
      <vt:lpstr>Components of Case Based Surveillance </vt:lpstr>
      <vt:lpstr>Suspected case investigation </vt:lpstr>
      <vt:lpstr>Contact tracing and data management</vt:lpstr>
      <vt:lpstr>Flow of events </vt:lpstr>
      <vt:lpstr>COMPOSITION OF SCREENING TEAM</vt:lpstr>
      <vt:lpstr>SOPs for Screening Team </vt:lpstr>
      <vt:lpstr>SOPs for screening team</vt:lpstr>
      <vt:lpstr>COMPOSITION OF RAPID RESPONSE TEAM</vt:lpstr>
      <vt:lpstr>SOPs OF RAPID RESPONSE TEAM</vt:lpstr>
      <vt:lpstr>SOPs OF RAPID RESPONSE TEAM</vt:lpstr>
      <vt:lpstr>Composition of Disease Surveillance Team</vt:lpstr>
      <vt:lpstr>SOPs for Disease Surveillance Team</vt:lpstr>
      <vt:lpstr>SOPs for Disease Surveillance Team</vt:lpstr>
      <vt:lpstr>PowerPoint Presentation</vt:lpstr>
      <vt:lpstr>PEI COVID19 Surveillance Synergy</vt:lpstr>
      <vt:lpstr>PEI COVID19 Surveillance Synergy</vt:lpstr>
      <vt:lpstr>PEI COVID19 Surveillance Synergy</vt:lpstr>
      <vt:lpstr>PowerPoint Presentation</vt:lpstr>
      <vt:lpstr>PowerPoint Presentation</vt:lpstr>
      <vt:lpstr>PowerPoint Presentation</vt:lpstr>
      <vt:lpstr>PowerPoint Presentation</vt:lpstr>
      <vt:lpstr>PowerPoint Presentation</vt:lpstr>
      <vt:lpstr>MODULE II: BASICS OF INFECTION PREVENTION AND CONTROL IN COVID19</vt:lpstr>
      <vt:lpstr>Introduction</vt:lpstr>
      <vt:lpstr>GENERAL ADVICE</vt:lpstr>
      <vt:lpstr>GENERAL ADVICE</vt:lpstr>
      <vt:lpstr>COMMUNITY SETTING</vt:lpstr>
      <vt:lpstr>COMMUNITY SETTING</vt:lpstr>
      <vt:lpstr>HOME CARE</vt:lpstr>
      <vt:lpstr>HOME CARE</vt:lpstr>
      <vt:lpstr>IPC strategies to prevent or limit transmission in healthcare settings</vt:lpstr>
      <vt:lpstr>Applying standard precautions for all patients</vt:lpstr>
      <vt:lpstr>Applying standard precautions for all patients</vt:lpstr>
      <vt:lpstr> HOW DO I PRACTICE HAND HYGIENE CORRECTLY? </vt:lpstr>
      <vt:lpstr>PowerPoint Presentation</vt:lpstr>
      <vt:lpstr>Contact transmission</vt:lpstr>
      <vt:lpstr>Droplet precautions </vt:lpstr>
      <vt:lpstr>Contact and droplet precautions</vt:lpstr>
      <vt:lpstr>Airborne Transmission</vt:lpstr>
      <vt:lpstr>Airborne Precautions</vt:lpstr>
      <vt:lpstr>HEALTH CARE FACILITIES</vt:lpstr>
      <vt:lpstr>HEALTH CARE FACILITIES</vt:lpstr>
      <vt:lpstr>MASKS MANAGEMENT</vt:lpstr>
      <vt:lpstr>MASKS MANAGEMENT</vt:lpstr>
      <vt:lpstr>MODULE III: COVID-19    CASE MANAGEMENT</vt:lpstr>
      <vt:lpstr>Objectives</vt:lpstr>
      <vt:lpstr>         Early Recognition of SARI (Severe Acute Respiratory illness)</vt:lpstr>
      <vt:lpstr>Implementation of infection prevention and control measures</vt:lpstr>
      <vt:lpstr>Droplet precaution</vt:lpstr>
      <vt:lpstr>Contact Precaution</vt:lpstr>
      <vt:lpstr>Airborne Precaution</vt:lpstr>
      <vt:lpstr>Early Supportive Therapy &amp; Monitoring</vt:lpstr>
      <vt:lpstr>Specimen Collection</vt:lpstr>
      <vt:lpstr>Management of Hypoxic Respiratory Failure &amp; ARDS</vt:lpstr>
      <vt:lpstr>Management of Septic Shock</vt:lpstr>
      <vt:lpstr>Prevention of Complications</vt:lpstr>
      <vt:lpstr>Specific Anti covid-19 treatments</vt:lpstr>
      <vt:lpstr>Special Considerations for pregnant patients</vt:lpstr>
      <vt:lpstr>Module IV: Management of ill travelers at Points of Entry (PoE) – international airports, seaports and ground crossings – in the context of COVID-19 outbreak </vt:lpstr>
      <vt:lpstr>Overview </vt:lpstr>
      <vt:lpstr>Summary</vt:lpstr>
      <vt:lpstr>Audience</vt:lpstr>
      <vt:lpstr>1. Detection of Ill Travellers at international Points of Entry- Planning</vt:lpstr>
      <vt:lpstr>1. Detection of Ill Travellers at international Points of Entry- Planning</vt:lpstr>
      <vt:lpstr>1. Detection of Ill Travellers at international Points of Entry- Implementation</vt:lpstr>
      <vt:lpstr>1. Detection of Ill Travellers at international Points of Entry- Implementation</vt:lpstr>
      <vt:lpstr>2. Interview of ill travellers for COVID-19- Planning</vt:lpstr>
      <vt:lpstr>2. Interview of ill travellers for COVID-19- Planning</vt:lpstr>
      <vt:lpstr>2. Interview of ill travellers for COVID-19- Planning</vt:lpstr>
      <vt:lpstr>2. Interview of ill travellers for COVID-19- Planning</vt:lpstr>
      <vt:lpstr>2. Interview of ill travellers for COVID-19- Planning</vt:lpstr>
      <vt:lpstr>2. Interview of ill travellers for COVID-19- Implementation of interview</vt:lpstr>
      <vt:lpstr>2. Interview of ill travellers for COVID-19- Implementation of interview</vt:lpstr>
      <vt:lpstr>2. Interview of ill travellers for COVID-19- Implementation of interview</vt:lpstr>
      <vt:lpstr>Close physical contact for COVID-19 </vt:lpstr>
      <vt:lpstr>3. Reporting of alerts of ill travellers with suspected COVID-19 infection- Planning</vt:lpstr>
      <vt:lpstr>3. Reporting of alerts of ill travellers with suspected COVID-19 infection- Procedures and means of communication </vt:lpstr>
      <vt:lpstr>3. Reporting of alerts of ill travellers with suspected COVID-19 infection- Reporting of ill traveller(s) detected on board of a conveyance </vt:lpstr>
      <vt:lpstr>SOPs at airport</vt:lpstr>
      <vt:lpstr>PowerPoint Presentation</vt:lpstr>
      <vt:lpstr>4. Isolation, initial case management and referral of ill travellers with suspected COVID-19 infection</vt:lpstr>
      <vt:lpstr>4. Isolation, initial case management and referral of ill travellers with suspected COVID-19 infection</vt:lpstr>
      <vt:lpstr>4. Isolation, initial case management and referral of ill travellers with suspected COVID-19 infection</vt:lpstr>
      <vt:lpstr>4. Isolation, initial case management and referral of ill travellers with suspected COVID-19 infection</vt:lpstr>
      <vt:lpstr>Preparation of transport of ill travellers suspected of COVID-19 infection</vt:lpstr>
      <vt:lpstr>Infection Prevention Control (IPC) considerations for ambulances and transport staff</vt:lpstr>
      <vt:lpstr>Infection Prevention Control (IPC) considerations for ambulances and transport staff</vt:lpstr>
      <vt:lpstr>MODULE V: RISK COMMUNICATION AND COMMUNITY ENGAGEMENT(RCCE)</vt:lpstr>
      <vt:lpstr>GOALS</vt:lpstr>
      <vt:lpstr>Action steps</vt:lpstr>
      <vt:lpstr>Public communication</vt:lpstr>
      <vt:lpstr>Community Engagement</vt:lpstr>
      <vt:lpstr>Action steps</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case-based Surveillance</dc:title>
  <dc:creator>SADI, Salahuddin</dc:creator>
  <cp:lastModifiedBy>Salahuddin Sadi</cp:lastModifiedBy>
  <cp:revision>8</cp:revision>
  <dcterms:created xsi:type="dcterms:W3CDTF">2020-02-24T10:03:23Z</dcterms:created>
  <dcterms:modified xsi:type="dcterms:W3CDTF">2020-02-26T23:47:12Z</dcterms:modified>
</cp:coreProperties>
</file>